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7"/>
  </p:handoutMasterIdLst>
  <p:sldIdLst>
    <p:sldId id="256" r:id="rId2"/>
    <p:sldId id="320" r:id="rId3"/>
    <p:sldId id="262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22" r:id="rId14"/>
    <p:sldId id="301" r:id="rId15"/>
    <p:sldId id="303" r:id="rId16"/>
    <p:sldId id="302" r:id="rId17"/>
    <p:sldId id="304" r:id="rId18"/>
    <p:sldId id="305" r:id="rId19"/>
    <p:sldId id="307" r:id="rId20"/>
    <p:sldId id="306" r:id="rId21"/>
    <p:sldId id="308" r:id="rId22"/>
    <p:sldId id="316" r:id="rId23"/>
    <p:sldId id="317" r:id="rId24"/>
    <p:sldId id="321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9" r:id="rId33"/>
    <p:sldId id="323" r:id="rId34"/>
    <p:sldId id="324" r:id="rId35"/>
    <p:sldId id="325" r:id="rId3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A9EF"/>
    <a:srgbClr val="E0B49B"/>
    <a:srgbClr val="136CBD"/>
    <a:srgbClr val="2E90EA"/>
    <a:srgbClr val="01AFA4"/>
    <a:srgbClr val="0483D6"/>
    <a:srgbClr val="00BF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4" autoAdjust="0"/>
    <p:restoredTop sz="94660"/>
  </p:normalViewPr>
  <p:slideViewPr>
    <p:cSldViewPr snapToGrid="0" showGuides="1">
      <p:cViewPr varScale="1">
        <p:scale>
          <a:sx n="50" d="100"/>
          <a:sy n="50" d="100"/>
        </p:scale>
        <p:origin x="48" y="82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37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C3CD35-6ECE-464A-AFCA-C4292E17F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A6C66-04A5-41BA-84A7-5BE3C26B26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42B91-834E-4DC9-A7A4-1E7A71E3CD42}" type="datetimeFigureOut">
              <a:rPr lang="id-ID" smtClean="0"/>
              <a:t>26/06/2020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4BB4D-B23D-40A3-9D70-5E823AAD53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19C0CC-35AA-42F5-A4B1-8BE4F532FE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B40DE-B92F-4BC9-A9DF-D58BE2E589D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270495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0A07C9-41DD-4DF6-9EE6-94DF4F5E4E76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842936F-CC86-47DC-A071-4D109EDE39DA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0AEAB965-EE47-4165-85DB-A7C867CE7909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1D98D1F-95FC-4687-B491-C21A59DE225A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D1485C89-EFFD-46FD-A568-D41A44C5D837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8AF98100-C2A3-4FC5-B412-85CFC34DFFC3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C3CF5C8-7315-4FBA-ADAC-1DD58EF8EC7D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17EE43-D5C6-4139-80EC-A95D536D6AC9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810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08862AF-9BCE-4743-9D7C-DBA367E08FC0}"/>
              </a:ext>
            </a:extLst>
          </p:cNvPr>
          <p:cNvSpPr/>
          <p:nvPr userDrawn="1"/>
        </p:nvSpPr>
        <p:spPr>
          <a:xfrm>
            <a:off x="1860176" y="2286000"/>
            <a:ext cx="8319248" cy="1559859"/>
          </a:xfrm>
          <a:prstGeom prst="roundRect">
            <a:avLst>
              <a:gd name="adj" fmla="val 13979"/>
            </a:avLst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32C0324D-0093-4217-A56B-0374F447CD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32365" y="2705167"/>
            <a:ext cx="1660968" cy="1660968"/>
          </a:xfrm>
          <a:prstGeom prst="round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D9D4B1E6-C6B8-4CB6-ABB7-10172B9754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32408" y="2705167"/>
            <a:ext cx="1660968" cy="1660968"/>
          </a:xfrm>
          <a:prstGeom prst="round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82536E86-A821-4B7D-89BE-5FC79F53D1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32451" y="2705167"/>
            <a:ext cx="1660968" cy="1660968"/>
          </a:xfrm>
          <a:prstGeom prst="round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6">
            <a:extLst>
              <a:ext uri="{FF2B5EF4-FFF2-40B4-BE49-F238E27FC236}">
                <a16:creationId xmlns:a16="http://schemas.microsoft.com/office/drawing/2014/main" id="{A1F7D5E6-C3B8-4A67-8A04-31D6DAE1ED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32494" y="2705167"/>
            <a:ext cx="1660968" cy="1660968"/>
          </a:xfrm>
          <a:prstGeom prst="round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13935-3072-490D-8B99-87DD56DB7306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DCABBF-5129-4AA4-824E-CE1D13835EB3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15C8A7-70A9-4062-9B6E-050E5FCC78B2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83EB5CC-6DD1-4815-9C93-230130D44336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428BEFE-0762-423B-9F09-FA8F3FC64D46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DBCB40F-CF51-42CC-84C6-7312D5659B7A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33F5891-63B0-45DC-B718-255BFBEE3226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F746EB-A110-466A-8116-0AC3CE35D0FA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8941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B1AB19B-E3C7-431E-BEFD-3B1642B80574}"/>
              </a:ext>
            </a:extLst>
          </p:cNvPr>
          <p:cNvSpPr/>
          <p:nvPr userDrawn="1"/>
        </p:nvSpPr>
        <p:spPr>
          <a:xfrm>
            <a:off x="3239950" y="2325591"/>
            <a:ext cx="1660968" cy="1660968"/>
          </a:xfrm>
          <a:custGeom>
            <a:avLst/>
            <a:gdLst>
              <a:gd name="connsiteX0" fmla="*/ 0 w 1660968"/>
              <a:gd name="connsiteY0" fmla="*/ 0 h 1660968"/>
              <a:gd name="connsiteX1" fmla="*/ 1660968 w 1660968"/>
              <a:gd name="connsiteY1" fmla="*/ 0 h 1660968"/>
              <a:gd name="connsiteX2" fmla="*/ 1660968 w 1660968"/>
              <a:gd name="connsiteY2" fmla="*/ 1660968 h 1660968"/>
              <a:gd name="connsiteX3" fmla="*/ 0 w 1660968"/>
              <a:gd name="connsiteY3" fmla="*/ 1660968 h 166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968" h="1660968">
                <a:moveTo>
                  <a:pt x="0" y="0"/>
                </a:moveTo>
                <a:lnTo>
                  <a:pt x="1660968" y="0"/>
                </a:lnTo>
                <a:lnTo>
                  <a:pt x="1660968" y="1660968"/>
                </a:lnTo>
                <a:lnTo>
                  <a:pt x="0" y="1660968"/>
                </a:lnTo>
                <a:close/>
              </a:path>
            </a:pathLst>
          </a:cu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32C0324D-0093-4217-A56B-0374F447CD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39907" y="2325591"/>
            <a:ext cx="1660968" cy="16609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15">
            <a:extLst>
              <a:ext uri="{FF2B5EF4-FFF2-40B4-BE49-F238E27FC236}">
                <a16:creationId xmlns:a16="http://schemas.microsoft.com/office/drawing/2014/main" id="{82536E86-A821-4B7D-89BE-5FC79F53D1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9993" y="2325591"/>
            <a:ext cx="1660968" cy="16609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613935-3072-490D-8B99-87DD56DB7306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DCABBF-5129-4AA4-824E-CE1D13835EB3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15C8A7-70A9-4062-9B6E-050E5FCC78B2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83EB5CC-6DD1-4815-9C93-230130D44336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428BEFE-0762-423B-9F09-FA8F3FC64D46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DBCB40F-CF51-42CC-84C6-7312D5659B7A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33F5891-63B0-45DC-B718-255BFBEE3226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F746EB-A110-466A-8116-0AC3CE35D0FA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8" name="Picture Placeholder 14">
            <a:extLst>
              <a:ext uri="{FF2B5EF4-FFF2-40B4-BE49-F238E27FC236}">
                <a16:creationId xmlns:a16="http://schemas.microsoft.com/office/drawing/2014/main" id="{CBFE3B83-393F-4017-9E2A-CF3752834F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39950" y="4139523"/>
            <a:ext cx="1660968" cy="16609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8F134C9E-4994-4336-AE6B-136634013CE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040036" y="4139523"/>
            <a:ext cx="1660968" cy="16609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16">
            <a:extLst>
              <a:ext uri="{FF2B5EF4-FFF2-40B4-BE49-F238E27FC236}">
                <a16:creationId xmlns:a16="http://schemas.microsoft.com/office/drawing/2014/main" id="{813CF314-D7F9-49AF-82E3-E55163531D2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940079" y="2325591"/>
            <a:ext cx="1660968" cy="166096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60ED2D0-1ED2-400E-95FC-669FD1DADBE3}"/>
              </a:ext>
            </a:extLst>
          </p:cNvPr>
          <p:cNvSpPr/>
          <p:nvPr userDrawn="1"/>
        </p:nvSpPr>
        <p:spPr>
          <a:xfrm>
            <a:off x="1339907" y="4139523"/>
            <a:ext cx="1660968" cy="1660968"/>
          </a:xfrm>
          <a:custGeom>
            <a:avLst/>
            <a:gdLst>
              <a:gd name="connsiteX0" fmla="*/ 0 w 1660968"/>
              <a:gd name="connsiteY0" fmla="*/ 0 h 1660968"/>
              <a:gd name="connsiteX1" fmla="*/ 1660968 w 1660968"/>
              <a:gd name="connsiteY1" fmla="*/ 0 h 1660968"/>
              <a:gd name="connsiteX2" fmla="*/ 1660968 w 1660968"/>
              <a:gd name="connsiteY2" fmla="*/ 1660968 h 1660968"/>
              <a:gd name="connsiteX3" fmla="*/ 0 w 1660968"/>
              <a:gd name="connsiteY3" fmla="*/ 1660968 h 166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968" h="1660968">
                <a:moveTo>
                  <a:pt x="0" y="0"/>
                </a:moveTo>
                <a:lnTo>
                  <a:pt x="1660968" y="0"/>
                </a:lnTo>
                <a:lnTo>
                  <a:pt x="1660968" y="1660968"/>
                </a:lnTo>
                <a:lnTo>
                  <a:pt x="0" y="1660968"/>
                </a:lnTo>
                <a:close/>
              </a:path>
            </a:pathLst>
          </a:cu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A5A1027-F795-4C2D-8E78-BE6D45362D4A}"/>
              </a:ext>
            </a:extLst>
          </p:cNvPr>
          <p:cNvSpPr/>
          <p:nvPr userDrawn="1"/>
        </p:nvSpPr>
        <p:spPr>
          <a:xfrm>
            <a:off x="5139993" y="4139523"/>
            <a:ext cx="1660968" cy="1660968"/>
          </a:xfrm>
          <a:custGeom>
            <a:avLst/>
            <a:gdLst>
              <a:gd name="connsiteX0" fmla="*/ 0 w 1660968"/>
              <a:gd name="connsiteY0" fmla="*/ 0 h 1660968"/>
              <a:gd name="connsiteX1" fmla="*/ 1660968 w 1660968"/>
              <a:gd name="connsiteY1" fmla="*/ 0 h 1660968"/>
              <a:gd name="connsiteX2" fmla="*/ 1660968 w 1660968"/>
              <a:gd name="connsiteY2" fmla="*/ 1660968 h 1660968"/>
              <a:gd name="connsiteX3" fmla="*/ 0 w 1660968"/>
              <a:gd name="connsiteY3" fmla="*/ 1660968 h 166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968" h="1660968">
                <a:moveTo>
                  <a:pt x="0" y="0"/>
                </a:moveTo>
                <a:lnTo>
                  <a:pt x="1660968" y="0"/>
                </a:lnTo>
                <a:lnTo>
                  <a:pt x="1660968" y="1660968"/>
                </a:lnTo>
                <a:lnTo>
                  <a:pt x="0" y="1660968"/>
                </a:lnTo>
                <a:close/>
              </a:path>
            </a:pathLst>
          </a:cu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49A59D2-D59D-4261-BCAC-BF77857D3139}"/>
              </a:ext>
            </a:extLst>
          </p:cNvPr>
          <p:cNvSpPr/>
          <p:nvPr userDrawn="1"/>
        </p:nvSpPr>
        <p:spPr>
          <a:xfrm>
            <a:off x="7040036" y="2325591"/>
            <a:ext cx="1660968" cy="1660968"/>
          </a:xfrm>
          <a:custGeom>
            <a:avLst/>
            <a:gdLst>
              <a:gd name="connsiteX0" fmla="*/ 0 w 1660968"/>
              <a:gd name="connsiteY0" fmla="*/ 0 h 1660968"/>
              <a:gd name="connsiteX1" fmla="*/ 1660968 w 1660968"/>
              <a:gd name="connsiteY1" fmla="*/ 0 h 1660968"/>
              <a:gd name="connsiteX2" fmla="*/ 1660968 w 1660968"/>
              <a:gd name="connsiteY2" fmla="*/ 1660968 h 1660968"/>
              <a:gd name="connsiteX3" fmla="*/ 0 w 1660968"/>
              <a:gd name="connsiteY3" fmla="*/ 1660968 h 166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968" h="1660968">
                <a:moveTo>
                  <a:pt x="0" y="0"/>
                </a:moveTo>
                <a:lnTo>
                  <a:pt x="1660968" y="0"/>
                </a:lnTo>
                <a:lnTo>
                  <a:pt x="1660968" y="1660968"/>
                </a:lnTo>
                <a:lnTo>
                  <a:pt x="0" y="1660968"/>
                </a:lnTo>
                <a:close/>
              </a:path>
            </a:pathLst>
          </a:cu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B8E39EC-5B11-4A22-8446-02E47A027F4B}"/>
              </a:ext>
            </a:extLst>
          </p:cNvPr>
          <p:cNvSpPr/>
          <p:nvPr userDrawn="1"/>
        </p:nvSpPr>
        <p:spPr>
          <a:xfrm>
            <a:off x="8940079" y="4139523"/>
            <a:ext cx="1660968" cy="1660968"/>
          </a:xfrm>
          <a:custGeom>
            <a:avLst/>
            <a:gdLst>
              <a:gd name="connsiteX0" fmla="*/ 0 w 1660968"/>
              <a:gd name="connsiteY0" fmla="*/ 0 h 1660968"/>
              <a:gd name="connsiteX1" fmla="*/ 1660968 w 1660968"/>
              <a:gd name="connsiteY1" fmla="*/ 0 h 1660968"/>
              <a:gd name="connsiteX2" fmla="*/ 1660968 w 1660968"/>
              <a:gd name="connsiteY2" fmla="*/ 1660968 h 1660968"/>
              <a:gd name="connsiteX3" fmla="*/ 0 w 1660968"/>
              <a:gd name="connsiteY3" fmla="*/ 1660968 h 166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0968" h="1660968">
                <a:moveTo>
                  <a:pt x="0" y="0"/>
                </a:moveTo>
                <a:lnTo>
                  <a:pt x="1660968" y="0"/>
                </a:lnTo>
                <a:lnTo>
                  <a:pt x="1660968" y="1660968"/>
                </a:lnTo>
                <a:lnTo>
                  <a:pt x="0" y="1660968"/>
                </a:lnTo>
                <a:close/>
              </a:path>
            </a:pathLst>
          </a:cu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90220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6613935-3072-490D-8B99-87DD56DB7306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DCABBF-5129-4AA4-824E-CE1D13835EB3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15C8A7-70A9-4062-9B6E-050E5FCC78B2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83EB5CC-6DD1-4815-9C93-230130D44336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3428BEFE-0762-423B-9F09-FA8F3FC64D46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DBCB40F-CF51-42CC-84C6-7312D5659B7A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33F5891-63B0-45DC-B718-255BFBEE3226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7F746EB-A110-466A-8116-0AC3CE35D0FA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B5A9ABA-51A2-4201-A022-36A4F86128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89604" y="2020866"/>
            <a:ext cx="2758653" cy="2758653"/>
          </a:xfrm>
          <a:custGeom>
            <a:avLst/>
            <a:gdLst>
              <a:gd name="connsiteX0" fmla="*/ 792423 w 1584846"/>
              <a:gd name="connsiteY0" fmla="*/ 0 h 1584846"/>
              <a:gd name="connsiteX1" fmla="*/ 1584846 w 1584846"/>
              <a:gd name="connsiteY1" fmla="*/ 792423 h 1584846"/>
              <a:gd name="connsiteX2" fmla="*/ 792423 w 1584846"/>
              <a:gd name="connsiteY2" fmla="*/ 1584846 h 1584846"/>
              <a:gd name="connsiteX3" fmla="*/ 0 w 1584846"/>
              <a:gd name="connsiteY3" fmla="*/ 792423 h 1584846"/>
              <a:gd name="connsiteX4" fmla="*/ 792423 w 1584846"/>
              <a:gd name="connsiteY4" fmla="*/ 0 h 1584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4846" h="1584846">
                <a:moveTo>
                  <a:pt x="792423" y="0"/>
                </a:moveTo>
                <a:cubicBezTo>
                  <a:pt x="1230066" y="0"/>
                  <a:pt x="1584846" y="354780"/>
                  <a:pt x="1584846" y="792423"/>
                </a:cubicBezTo>
                <a:cubicBezTo>
                  <a:pt x="1584846" y="1230066"/>
                  <a:pt x="1230066" y="1584846"/>
                  <a:pt x="792423" y="1584846"/>
                </a:cubicBezTo>
                <a:cubicBezTo>
                  <a:pt x="354780" y="1584846"/>
                  <a:pt x="0" y="1230066"/>
                  <a:pt x="0" y="792423"/>
                </a:cubicBezTo>
                <a:cubicBezTo>
                  <a:pt x="0" y="354780"/>
                  <a:pt x="354780" y="0"/>
                  <a:pt x="792423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83E8C3F-9DC9-459B-BA2D-9564FEEFE169}"/>
              </a:ext>
            </a:extLst>
          </p:cNvPr>
          <p:cNvSpPr/>
          <p:nvPr userDrawn="1"/>
        </p:nvSpPr>
        <p:spPr>
          <a:xfrm>
            <a:off x="1938536" y="1869798"/>
            <a:ext cx="3060788" cy="3060788"/>
          </a:xfrm>
          <a:prstGeom prst="ellipse">
            <a:avLst/>
          </a:prstGeom>
          <a:noFill/>
          <a:ln>
            <a:solidFill>
              <a:srgbClr val="5CA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88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31E1855-7995-4877-A522-BF7147A8298B}"/>
              </a:ext>
            </a:extLst>
          </p:cNvPr>
          <p:cNvSpPr/>
          <p:nvPr userDrawn="1"/>
        </p:nvSpPr>
        <p:spPr>
          <a:xfrm>
            <a:off x="945960" y="1813701"/>
            <a:ext cx="2363390" cy="289685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65100" sx="104000" sy="104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3B776274-3495-4E2A-80B1-D2EF920C0C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8544" y="2157682"/>
            <a:ext cx="898223" cy="898223"/>
          </a:xfrm>
          <a:custGeom>
            <a:avLst/>
            <a:gdLst>
              <a:gd name="connsiteX0" fmla="*/ 448574 w 897148"/>
              <a:gd name="connsiteY0" fmla="*/ 0 h 897148"/>
              <a:gd name="connsiteX1" fmla="*/ 897148 w 897148"/>
              <a:gd name="connsiteY1" fmla="*/ 448574 h 897148"/>
              <a:gd name="connsiteX2" fmla="*/ 448574 w 897148"/>
              <a:gd name="connsiteY2" fmla="*/ 897148 h 897148"/>
              <a:gd name="connsiteX3" fmla="*/ 0 w 897148"/>
              <a:gd name="connsiteY3" fmla="*/ 448574 h 897148"/>
              <a:gd name="connsiteX4" fmla="*/ 448574 w 897148"/>
              <a:gd name="connsiteY4" fmla="*/ 0 h 89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148" h="897148">
                <a:moveTo>
                  <a:pt x="448574" y="0"/>
                </a:moveTo>
                <a:cubicBezTo>
                  <a:pt x="696315" y="0"/>
                  <a:pt x="897148" y="200833"/>
                  <a:pt x="897148" y="448574"/>
                </a:cubicBezTo>
                <a:cubicBezTo>
                  <a:pt x="897148" y="696315"/>
                  <a:pt x="696315" y="897148"/>
                  <a:pt x="448574" y="897148"/>
                </a:cubicBezTo>
                <a:cubicBezTo>
                  <a:pt x="200833" y="897148"/>
                  <a:pt x="0" y="696315"/>
                  <a:pt x="0" y="448574"/>
                </a:cubicBezTo>
                <a:cubicBezTo>
                  <a:pt x="0" y="200833"/>
                  <a:pt x="200833" y="0"/>
                  <a:pt x="44857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vi-V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A4B7C79-C4B9-4D5E-AE56-63248371BD21}"/>
              </a:ext>
            </a:extLst>
          </p:cNvPr>
          <p:cNvSpPr/>
          <p:nvPr userDrawn="1"/>
        </p:nvSpPr>
        <p:spPr>
          <a:xfrm>
            <a:off x="1561921" y="2032104"/>
            <a:ext cx="1131500" cy="1131500"/>
          </a:xfrm>
          <a:prstGeom prst="ellipse">
            <a:avLst/>
          </a:prstGeom>
          <a:noFill/>
          <a:ln>
            <a:solidFill>
              <a:srgbClr val="5CA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528563-E1F1-47A1-B7CC-021764106FF2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3F83C47-380D-4497-B7C6-FE2A874903A7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F378C9D-746C-497D-8C7E-E49E0A5D77B5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BA4EEB-063D-4B74-9916-24E95482D56F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18EBD37-0D88-40EA-97DF-0E1F3D7C6766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B1F12B1-7BCF-4E5C-96BA-54FD6574866D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2F5D0CA-6681-4403-B233-A89A66BC76D9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67069-F5D0-4075-AF81-B01BB3993B46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8CF6F73-00C1-4922-A9DE-CDC7E898D4B8}"/>
              </a:ext>
            </a:extLst>
          </p:cNvPr>
          <p:cNvSpPr/>
          <p:nvPr userDrawn="1"/>
        </p:nvSpPr>
        <p:spPr>
          <a:xfrm>
            <a:off x="8882650" y="1813701"/>
            <a:ext cx="2363390" cy="2896855"/>
          </a:xfrm>
          <a:prstGeom prst="roundRect">
            <a:avLst/>
          </a:prstGeom>
          <a:solidFill>
            <a:srgbClr val="5CA9EF"/>
          </a:solidFill>
          <a:ln>
            <a:noFill/>
          </a:ln>
          <a:effectLst>
            <a:outerShdw blurRad="647700" dir="2700000" algn="tl" rotWithShape="0">
              <a:schemeClr val="accent3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D79EF93B-98E7-483A-AB55-D55B472E2E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615233" y="2157682"/>
            <a:ext cx="898223" cy="898223"/>
          </a:xfrm>
          <a:custGeom>
            <a:avLst/>
            <a:gdLst>
              <a:gd name="connsiteX0" fmla="*/ 448574 w 897148"/>
              <a:gd name="connsiteY0" fmla="*/ 0 h 897148"/>
              <a:gd name="connsiteX1" fmla="*/ 897148 w 897148"/>
              <a:gd name="connsiteY1" fmla="*/ 448574 h 897148"/>
              <a:gd name="connsiteX2" fmla="*/ 448574 w 897148"/>
              <a:gd name="connsiteY2" fmla="*/ 897148 h 897148"/>
              <a:gd name="connsiteX3" fmla="*/ 0 w 897148"/>
              <a:gd name="connsiteY3" fmla="*/ 448574 h 897148"/>
              <a:gd name="connsiteX4" fmla="*/ 448574 w 897148"/>
              <a:gd name="connsiteY4" fmla="*/ 0 h 89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148" h="897148">
                <a:moveTo>
                  <a:pt x="448574" y="0"/>
                </a:moveTo>
                <a:cubicBezTo>
                  <a:pt x="696315" y="0"/>
                  <a:pt x="897148" y="200833"/>
                  <a:pt x="897148" y="448574"/>
                </a:cubicBezTo>
                <a:cubicBezTo>
                  <a:pt x="897148" y="696315"/>
                  <a:pt x="696315" y="897148"/>
                  <a:pt x="448574" y="897148"/>
                </a:cubicBezTo>
                <a:cubicBezTo>
                  <a:pt x="200833" y="897148"/>
                  <a:pt x="0" y="696315"/>
                  <a:pt x="0" y="448574"/>
                </a:cubicBezTo>
                <a:cubicBezTo>
                  <a:pt x="0" y="200833"/>
                  <a:pt x="200833" y="0"/>
                  <a:pt x="448574" y="0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+mn-lt"/>
              </a:defRPr>
            </a:lvl1pPr>
          </a:lstStyle>
          <a:p>
            <a:endParaRPr lang="vi-V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3C37C78-3D80-48B6-8FC2-11A4E7F33773}"/>
              </a:ext>
            </a:extLst>
          </p:cNvPr>
          <p:cNvSpPr/>
          <p:nvPr userDrawn="1"/>
        </p:nvSpPr>
        <p:spPr>
          <a:xfrm>
            <a:off x="9498610" y="2032104"/>
            <a:ext cx="1131500" cy="11315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23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F378C9D-746C-497D-8C7E-E49E0A5D77B5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3BA4EEB-063D-4B74-9916-24E95482D56F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18EBD37-0D88-40EA-97DF-0E1F3D7C6766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B1F12B1-7BCF-4E5C-96BA-54FD6574866D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2F5D0CA-6681-4403-B233-A89A66BC76D9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B767069-F5D0-4075-AF81-B01BB3993B46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8186808-A26F-4835-8611-ABA32D5024D6}"/>
              </a:ext>
            </a:extLst>
          </p:cNvPr>
          <p:cNvSpPr/>
          <p:nvPr userDrawn="1"/>
        </p:nvSpPr>
        <p:spPr>
          <a:xfrm>
            <a:off x="5631543" y="4876800"/>
            <a:ext cx="6560457" cy="2010227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200" spc="100">
              <a:solidFill>
                <a:schemeClr val="tx1">
                  <a:lumMod val="85000"/>
                  <a:lumOff val="1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8AB4603-44BF-4D41-B824-D34C99775D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2153" y="5213987"/>
            <a:ext cx="1233967" cy="121084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1EA68439-16DA-45C0-B130-85A8D97590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630863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18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741FB98-563E-406A-8FD3-E2112E769E9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169042"/>
            <a:ext cx="12192000" cy="373862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6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8186808-A26F-4835-8611-ABA32D5024D6}"/>
              </a:ext>
            </a:extLst>
          </p:cNvPr>
          <p:cNvSpPr/>
          <p:nvPr userDrawn="1"/>
        </p:nvSpPr>
        <p:spPr>
          <a:xfrm>
            <a:off x="682" y="4847773"/>
            <a:ext cx="6560457" cy="2010227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 sz="1200" spc="100">
              <a:solidFill>
                <a:schemeClr val="tx1">
                  <a:lumMod val="85000"/>
                  <a:lumOff val="15000"/>
                </a:schemeClr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78AB4603-44BF-4D41-B824-D34C99775D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1292" y="5184960"/>
            <a:ext cx="1233967" cy="1210841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1EA68439-16DA-45C0-B130-85A8D975906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61139" y="0"/>
            <a:ext cx="5630863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200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1CE286-041F-4D37-A092-B80CD224D592}"/>
              </a:ext>
            </a:extLst>
          </p:cNvPr>
          <p:cNvSpPr/>
          <p:nvPr userDrawn="1"/>
        </p:nvSpPr>
        <p:spPr>
          <a:xfrm>
            <a:off x="4023361" y="1875241"/>
            <a:ext cx="8168638" cy="393192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7BE8B2F8-4656-4A23-827C-F42925B36D0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40081" y="1875241"/>
            <a:ext cx="3383280" cy="39319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73958-E080-4D30-B9D1-9F2B49AD77DE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E02A4-9AD0-489E-B0D3-00EC3AFA9A4E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4110D0A-09BF-4DA7-9272-B0DE43A3AA6A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55F3A5-E68B-4A7A-BE5F-ADB9C0C8BEE4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56EB145-2024-44FB-A112-8D069F051325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DF0D1AF-C83D-46C5-BBC9-898876CF8977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D2DC63A-1609-45E5-9F47-F38C47C9B685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3896CE-6425-4FC4-AA94-846BF7752DE4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5760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icture Placeholder 4">
            <a:extLst>
              <a:ext uri="{FF2B5EF4-FFF2-40B4-BE49-F238E27FC236}">
                <a16:creationId xmlns:a16="http://schemas.microsoft.com/office/drawing/2014/main" id="{AF2F44BF-FC43-4330-AF34-3EEC34D33EE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01578" y="3136392"/>
            <a:ext cx="3383280" cy="223113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  <a:effectLst>
            <a:outerShdw blurRad="317500" sx="101000" sy="101000" algn="ctr" rotWithShape="0">
              <a:prstClr val="black">
                <a:alpha val="14000"/>
              </a:prstClr>
            </a:outerShdw>
          </a:effectLst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C73958-E080-4D30-B9D1-9F2B49AD77DE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E02A4-9AD0-489E-B0D3-00EC3AFA9A4E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4110D0A-09BF-4DA7-9272-B0DE43A3AA6A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55F3A5-E68B-4A7A-BE5F-ADB9C0C8BEE4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56EB145-2024-44FB-A112-8D069F051325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DF0D1AF-C83D-46C5-BBC9-898876CF8977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D2DC63A-1609-45E5-9F47-F38C47C9B685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3896CE-6425-4FC4-AA94-846BF7752DE4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8D70D5D-70EA-4119-AB61-4EA009167766}"/>
              </a:ext>
            </a:extLst>
          </p:cNvPr>
          <p:cNvSpPr/>
          <p:nvPr userDrawn="1"/>
        </p:nvSpPr>
        <p:spPr>
          <a:xfrm>
            <a:off x="4404360" y="3136392"/>
            <a:ext cx="3383280" cy="2231136"/>
          </a:xfrm>
          <a:prstGeom prst="rect">
            <a:avLst/>
          </a:prstGeom>
          <a:solidFill>
            <a:srgbClr val="5CA9EF"/>
          </a:solidFill>
          <a:ln>
            <a:solidFill>
              <a:srgbClr val="CB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FE4E7B-6A5E-4C8E-A45A-6573FFFB0C90}"/>
              </a:ext>
            </a:extLst>
          </p:cNvPr>
          <p:cNvSpPr/>
          <p:nvPr userDrawn="1"/>
        </p:nvSpPr>
        <p:spPr>
          <a:xfrm>
            <a:off x="8107142" y="3136392"/>
            <a:ext cx="3383280" cy="2231136"/>
          </a:xfrm>
          <a:prstGeom prst="rect">
            <a:avLst/>
          </a:prstGeom>
          <a:noFill/>
          <a:ln>
            <a:solidFill>
              <a:srgbClr val="CBC9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2EADE87-1954-4CF3-8149-DEE7C3FDF3E2}"/>
              </a:ext>
            </a:extLst>
          </p:cNvPr>
          <p:cNvGrpSpPr/>
          <p:nvPr userDrawn="1"/>
        </p:nvGrpSpPr>
        <p:grpSpPr>
          <a:xfrm rot="5400000">
            <a:off x="7187937" y="3210216"/>
            <a:ext cx="340484" cy="518474"/>
            <a:chOff x="151686" y="4947229"/>
            <a:chExt cx="936161" cy="1425544"/>
          </a:xfrm>
          <a:solidFill>
            <a:schemeClr val="bg1">
              <a:alpha val="26000"/>
            </a:schemeClr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837DF8C-96B3-4FD3-B11E-1630D2BF457B}"/>
                </a:ext>
              </a:extLst>
            </p:cNvPr>
            <p:cNvGrpSpPr/>
            <p:nvPr/>
          </p:nvGrpSpPr>
          <p:grpSpPr>
            <a:xfrm>
              <a:off x="703742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D3AC87D5-1D2E-430D-B928-A313A8ADF058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E10BC3D3-E030-4444-9D1D-5194F45B7A3D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AB1DD84-B98C-494B-ACA5-4D144736EB4E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524BE0D9-5348-49B7-ABBC-D297A172C72C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4C1AB2D4-E5C8-425A-82DC-19F36EFA8D4A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1285E5D-1F33-4198-B8AD-7B2D3602EB8B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39C736-689C-4034-A385-D3EFF3C08B4D}"/>
                </a:ext>
              </a:extLst>
            </p:cNvPr>
            <p:cNvGrpSpPr/>
            <p:nvPr/>
          </p:nvGrpSpPr>
          <p:grpSpPr>
            <a:xfrm>
              <a:off x="427714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D9846F9-535B-4A8B-B7C9-FEB0960320E7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7760BEF9-224B-4B7F-B54B-6D01E34274BC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3BA252B-8238-46C9-A1C4-53D2ACB00556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B72B417A-D53D-4F16-B1C3-7E96E06DB358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47265CD-1406-4427-A2A3-06101E956201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6AB785FB-EBAD-43DA-B83D-D5D7DDB65217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D804021-804D-46C3-975A-464095A9F8B5}"/>
                </a:ext>
              </a:extLst>
            </p:cNvPr>
            <p:cNvGrpSpPr/>
            <p:nvPr/>
          </p:nvGrpSpPr>
          <p:grpSpPr>
            <a:xfrm>
              <a:off x="151686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86875E2-366E-4E34-A09E-A06E47211B58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5FBD3E5-7019-4E98-BBF3-C0493D645B86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9BC3D577-1933-4624-A8F0-EDA6F0437C99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34AA2771-D7D8-44B6-8B53-EA67C61A51A7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AF767E5-D6AF-47BB-AED1-C184A1E4D269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4C52F968-9507-4852-8B6B-5D2644944C40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B52152A-B008-4261-859E-4183F39BF53F}"/>
                </a:ext>
              </a:extLst>
            </p:cNvPr>
            <p:cNvGrpSpPr/>
            <p:nvPr/>
          </p:nvGrpSpPr>
          <p:grpSpPr>
            <a:xfrm>
              <a:off x="979771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75057CB-480F-49CD-B5D0-82DB020AB637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A38BAB8-88F2-404A-9033-06F6C5E67B52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03CE3996-C791-4A7F-9B47-866D36B6FB28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9205FDF-2CAC-43B6-9A1B-33B5503BCA13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788F253-D900-43C8-9ED7-A32D4063EE3F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F57C381-2FED-46F2-A134-079E5E884EBC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AABD113-F166-482B-94F4-BDB4043E1D9D}"/>
              </a:ext>
            </a:extLst>
          </p:cNvPr>
          <p:cNvGrpSpPr/>
          <p:nvPr userDrawn="1"/>
        </p:nvGrpSpPr>
        <p:grpSpPr>
          <a:xfrm rot="5400000">
            <a:off x="10906522" y="3210216"/>
            <a:ext cx="340484" cy="518474"/>
            <a:chOff x="151686" y="4947229"/>
            <a:chExt cx="936161" cy="1425544"/>
          </a:xfrm>
          <a:solidFill>
            <a:srgbClr val="48586D">
              <a:alpha val="26000"/>
            </a:srgbClr>
          </a:solidFill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1830A15-6358-441A-9521-D7A42B5D473B}"/>
                </a:ext>
              </a:extLst>
            </p:cNvPr>
            <p:cNvGrpSpPr/>
            <p:nvPr/>
          </p:nvGrpSpPr>
          <p:grpSpPr>
            <a:xfrm>
              <a:off x="703742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31C2F4E-3ABF-4C16-A481-E3449022102B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F201738-40BE-43A5-86B7-5AA8DE038C9E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431FCEF-7C27-4FEE-9122-EC006AED65A0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697FEE8-9601-4255-9B64-A23B25E042D1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C6F81D8-A4FC-4A56-BBF0-998703264FBC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14F30FC-87C7-4D1D-94E9-1639CF0C2E7D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477E818-03D6-41DD-BE8D-1FD3771C9BDC}"/>
                </a:ext>
              </a:extLst>
            </p:cNvPr>
            <p:cNvGrpSpPr/>
            <p:nvPr/>
          </p:nvGrpSpPr>
          <p:grpSpPr>
            <a:xfrm>
              <a:off x="427714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A52F74A0-24D7-4227-AE94-23C7BA9CB129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F49365AE-71F0-42A0-8643-EC1707E435B4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91F082C1-E4B4-42D1-B3DE-8D133F5B8D8B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4E29DC0-B467-4467-8CAF-E8B349481F79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B17CCEB8-3C58-4A5D-B9FB-142AEA28A8AB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5305899-FD1F-43A2-8CFD-1FCA3F0842A2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9F7250B-229F-4BED-BD5B-4AB3389A09A1}"/>
                </a:ext>
              </a:extLst>
            </p:cNvPr>
            <p:cNvGrpSpPr/>
            <p:nvPr/>
          </p:nvGrpSpPr>
          <p:grpSpPr>
            <a:xfrm>
              <a:off x="151686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9BB6D6C-8E87-473C-A7B2-ABB8228E38B8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8BAB8F1C-2A36-47D6-A4B4-5151408DABA9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A1E6C5C-E7AE-4AA8-8D20-B23A0A64D646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0D14ECA9-0C79-4157-81E3-81FE3E283B3F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DDB190C-A958-4C10-9EE0-B0448EED0DDB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88594A9E-3FC0-47A2-B2F9-07691203595F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1C93C0F-52A9-43AB-9F4D-521BE46AED6F}"/>
                </a:ext>
              </a:extLst>
            </p:cNvPr>
            <p:cNvGrpSpPr/>
            <p:nvPr/>
          </p:nvGrpSpPr>
          <p:grpSpPr>
            <a:xfrm>
              <a:off x="979771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0188CA2A-B621-4E9E-8C70-C592ABDA19C0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7EFE7D95-054E-461C-8D75-B45E8144F993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4CB057C0-8ED1-42DE-AE06-10E271A68A10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D69D870-6119-4FE2-B45B-E5F8CA62E2EB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8CE2A76-FD2A-46B3-BB3F-356D58973BD1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AEE69C0-3640-4251-901C-FE03FFD2A721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5794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CC73958-E080-4D30-B9D1-9F2B49AD77DE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E02A4-9AD0-489E-B0D3-00EC3AFA9A4E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4110D0A-09BF-4DA7-9272-B0DE43A3AA6A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55F3A5-E68B-4A7A-BE5F-ADB9C0C8BEE4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56EB145-2024-44FB-A112-8D069F051325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DF0D1AF-C83D-46C5-BBC9-898876CF8977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D2DC63A-1609-45E5-9F47-F38C47C9B685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3896CE-6425-4FC4-AA94-846BF7752DE4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06" name="Picture Placeholder 4">
            <a:extLst>
              <a:ext uri="{FF2B5EF4-FFF2-40B4-BE49-F238E27FC236}">
                <a16:creationId xmlns:a16="http://schemas.microsoft.com/office/drawing/2014/main" id="{8450B41A-C63E-4483-964F-265D6D5B60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74151" y="905256"/>
            <a:ext cx="2990089" cy="29535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3920033-9416-416B-BB45-2992F6D53E35}"/>
              </a:ext>
            </a:extLst>
          </p:cNvPr>
          <p:cNvSpPr/>
          <p:nvPr userDrawn="1"/>
        </p:nvSpPr>
        <p:spPr>
          <a:xfrm>
            <a:off x="4608576" y="905256"/>
            <a:ext cx="2990088" cy="29535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Picture Placeholder 4">
            <a:extLst>
              <a:ext uri="{FF2B5EF4-FFF2-40B4-BE49-F238E27FC236}">
                <a16:creationId xmlns:a16="http://schemas.microsoft.com/office/drawing/2014/main" id="{6DCE4EF8-EE46-4B89-AFB5-131F0A5C95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608575" y="905256"/>
            <a:ext cx="2990089" cy="29535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1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B57EE6-C051-4304-B917-71543351A0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2A2C418-4224-44FA-AA24-B1232F0B4E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27717" y="0"/>
            <a:ext cx="4564284" cy="6858000"/>
          </a:xfrm>
          <a:noFill/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78042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CC73958-E080-4D30-B9D1-9F2B49AD77DE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E02A4-9AD0-489E-B0D3-00EC3AFA9A4E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4110D0A-09BF-4DA7-9272-B0DE43A3AA6A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55F3A5-E68B-4A7A-BE5F-ADB9C0C8BEE4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56EB145-2024-44FB-A112-8D069F051325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DF0D1AF-C83D-46C5-BBC9-898876CF8977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D2DC63A-1609-45E5-9F47-F38C47C9B685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3896CE-6425-4FC4-AA94-846BF7752DE4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6D89025D-0BB6-40EA-91BB-BAFACEC03A1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23257" y="1001486"/>
            <a:ext cx="10145486" cy="484414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946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CC73958-E080-4D30-B9D1-9F2B49AD77DE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E02A4-9AD0-489E-B0D3-00EC3AFA9A4E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4110D0A-09BF-4DA7-9272-B0DE43A3AA6A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55F3A5-E68B-4A7A-BE5F-ADB9C0C8BEE4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56EB145-2024-44FB-A112-8D069F051325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DF0D1AF-C83D-46C5-BBC9-898876CF8977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D2DC63A-1609-45E5-9F47-F38C47C9B685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3896CE-6425-4FC4-AA94-846BF7752DE4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225C5E7D-50B2-48E8-9489-B2A92B23130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38226" y="2028824"/>
            <a:ext cx="1962150" cy="193357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4">
            <a:extLst>
              <a:ext uri="{FF2B5EF4-FFF2-40B4-BE49-F238E27FC236}">
                <a16:creationId xmlns:a16="http://schemas.microsoft.com/office/drawing/2014/main" id="{1A651CFB-826E-4C28-ADBB-3D6CFA64CAE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19826" y="2028824"/>
            <a:ext cx="1962150" cy="193357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BD0D7208-9563-42A9-A50F-F5B5A316E55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38226" y="4229099"/>
            <a:ext cx="1962150" cy="193357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F4F591-C4E2-4330-A2E2-3C42D0FF9339}"/>
              </a:ext>
            </a:extLst>
          </p:cNvPr>
          <p:cNvSpPr/>
          <p:nvPr userDrawn="1"/>
        </p:nvSpPr>
        <p:spPr>
          <a:xfrm>
            <a:off x="1038226" y="2028824"/>
            <a:ext cx="4933949" cy="1933575"/>
          </a:xfrm>
          <a:prstGeom prst="rect">
            <a:avLst/>
          </a:prstGeom>
          <a:noFill/>
          <a:ln w="6350">
            <a:solidFill>
              <a:srgbClr val="5CA9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n>
                <a:solidFill>
                  <a:srgbClr val="5CA9EF"/>
                </a:solidFill>
              </a:ln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46FA24-9AB1-4A67-8AA8-B0B52C374359}"/>
              </a:ext>
            </a:extLst>
          </p:cNvPr>
          <p:cNvSpPr/>
          <p:nvPr userDrawn="1"/>
        </p:nvSpPr>
        <p:spPr>
          <a:xfrm>
            <a:off x="6219826" y="2028824"/>
            <a:ext cx="4933949" cy="193357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998F67-6C80-4694-AD5C-ABC356823D7A}"/>
              </a:ext>
            </a:extLst>
          </p:cNvPr>
          <p:cNvSpPr/>
          <p:nvPr userDrawn="1"/>
        </p:nvSpPr>
        <p:spPr>
          <a:xfrm>
            <a:off x="1038226" y="4229099"/>
            <a:ext cx="4933949" cy="1933575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7901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413FF1-E77E-4140-997A-F66138F25E76}"/>
              </a:ext>
            </a:extLst>
          </p:cNvPr>
          <p:cNvSpPr/>
          <p:nvPr userDrawn="1"/>
        </p:nvSpPr>
        <p:spPr>
          <a:xfrm>
            <a:off x="8124825" y="0"/>
            <a:ext cx="4067175" cy="342900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C35A524D-D08B-45E8-A67D-C3334BB76B0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062412" y="0"/>
            <a:ext cx="4067175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E4D569A-3742-4171-B912-370A9C5FA40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4067175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57246BF-66D9-44FA-BB22-10C0C012F66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062412" y="3429000"/>
            <a:ext cx="4067175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D1DA4B76-4AD4-4E4C-BD16-94D89F1226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4825" y="3429000"/>
            <a:ext cx="4067175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256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C0750E9-D77D-4D0C-B392-4E23FCC3C1C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453765" y="1856385"/>
            <a:ext cx="2512695" cy="18821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539AC491-61B4-49A6-B70D-19D49142B58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7445" y="1856385"/>
            <a:ext cx="2512695" cy="18821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89DF51D2-6A77-4B84-BCBE-CEB2B7992D6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001125" y="1856385"/>
            <a:ext cx="2512695" cy="39700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3EF11B1-2C76-403B-B703-AFDE2A07447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80085" y="1856385"/>
            <a:ext cx="2512695" cy="39700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FE9C39E1-5879-4797-AC9A-8F4E2EDC499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453765" y="3944265"/>
            <a:ext cx="2512695" cy="18821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C261BD1A-E034-4631-9DD1-08B44617683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7445" y="3944265"/>
            <a:ext cx="2512695" cy="18821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53407F-C510-4F9D-B2F0-4F4D8522D634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3CA08-CEF0-4099-B29C-17BA1B84F8DE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0807C3-6300-4977-B8B9-08E8BBE52178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969E3B-0ED6-4913-A994-A7BA34581176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868A615-76C0-4473-8CB9-8F9E4619753E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AC6531D-7015-4700-A983-97D8D477B5DB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C18DBA2-DEE6-4998-966F-F46500806AAE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E3F279-2610-4C30-81CF-1EC15333FE96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3668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B53407F-C510-4F9D-B2F0-4F4D8522D634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F3CA08-CEF0-4099-B29C-17BA1B84F8DE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0807C3-6300-4977-B8B9-08E8BBE52178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969E3B-0ED6-4913-A994-A7BA34581176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868A615-76C0-4473-8CB9-8F9E4619753E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AC6531D-7015-4700-A983-97D8D477B5DB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C18DBA2-DEE6-4998-966F-F46500806AAE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E3F279-2610-4C30-81CF-1EC15333FE96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9E7C4E-8E17-4E93-842C-87F798BF7803}"/>
              </a:ext>
            </a:extLst>
          </p:cNvPr>
          <p:cNvCxnSpPr>
            <a:cxnSpLocks/>
          </p:cNvCxnSpPr>
          <p:nvPr userDrawn="1"/>
        </p:nvCxnSpPr>
        <p:spPr>
          <a:xfrm>
            <a:off x="5548977" y="1440218"/>
            <a:ext cx="1094053" cy="0"/>
          </a:xfrm>
          <a:prstGeom prst="line">
            <a:avLst/>
          </a:prstGeom>
          <a:ln w="28575">
            <a:solidFill>
              <a:srgbClr val="5CA9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072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C35A524D-D08B-45E8-A67D-C3334BB76B0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062412" y="0"/>
            <a:ext cx="4067175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8E4D569A-3742-4171-B912-370A9C5FA40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0"/>
            <a:ext cx="4067175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857246BF-66D9-44FA-BB22-10C0C012F66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062412" y="3429000"/>
            <a:ext cx="4067175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D1DA4B76-4AD4-4E4C-BD16-94D89F12268E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24825" y="0"/>
            <a:ext cx="4067175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43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B77AABDB-967F-4D81-B529-2EC983E6F8E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3429000"/>
            <a:ext cx="4138402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344698F-0B74-4324-9DDA-82A3478B577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92459" y="0"/>
            <a:ext cx="4799542" cy="6858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BC22485-D15F-4C0A-BA5A-6A04B356EB6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148010" y="3429000"/>
            <a:ext cx="3244449" cy="3429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0980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7BF8CF1-3033-4263-93EA-E39F405B56C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71924" y="-1"/>
            <a:ext cx="4235953" cy="685800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29DE4F4-2BB0-457C-A923-0CB3ADE498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341693" y="1200036"/>
            <a:ext cx="2375904" cy="4457925"/>
          </a:xfrm>
          <a:prstGeom prst="roundRect">
            <a:avLst>
              <a:gd name="adj" fmla="val 10821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3BF862-4456-4017-947D-0113E9EE351C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37F77C-F038-4E38-9B71-3715E5ABAA07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E8567-9509-4E3A-A69C-C8CF58B1069B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95FC95-DDC1-422D-986B-F8C16AF38AC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51B108B-732F-4999-B1DF-3ADB0A0CE1B7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3FB11B-862F-44AE-9001-6F302AF7E485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04B7BF6-1455-4740-9816-50A3816D694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473A5A-EFFE-410E-A729-566260964269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8615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3BF862-4456-4017-947D-0113E9EE351C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37F77C-F038-4E38-9B71-3715E5ABAA07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E8567-9509-4E3A-A69C-C8CF58B1069B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95FC95-DDC1-422D-986B-F8C16AF38AC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51B108B-732F-4999-B1DF-3ADB0A0CE1B7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3FB11B-862F-44AE-9001-6F302AF7E485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04B7BF6-1455-4740-9816-50A3816D694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473A5A-EFFE-410E-A729-566260964269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E66069F-E9C9-480F-BC7D-836E3189DF8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" y="1171412"/>
            <a:ext cx="5333999" cy="42540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93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3BF862-4456-4017-947D-0113E9EE351C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37F77C-F038-4E38-9B71-3715E5ABAA07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E8567-9509-4E3A-A69C-C8CF58B1069B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95FC95-DDC1-422D-986B-F8C16AF38AC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51B108B-732F-4999-B1DF-3ADB0A0CE1B7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3FB11B-862F-44AE-9001-6F302AF7E485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04B7BF6-1455-4740-9816-50A3816D694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473A5A-EFFE-410E-A729-566260964269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E66069F-E9C9-480F-BC7D-836E3189DF8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560426" y="1365813"/>
            <a:ext cx="3020992" cy="425948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69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ardrop 1">
            <a:extLst>
              <a:ext uri="{FF2B5EF4-FFF2-40B4-BE49-F238E27FC236}">
                <a16:creationId xmlns:a16="http://schemas.microsoft.com/office/drawing/2014/main" id="{344F4A86-3064-4D7E-B70A-17979B770591}"/>
              </a:ext>
            </a:extLst>
          </p:cNvPr>
          <p:cNvSpPr/>
          <p:nvPr userDrawn="1"/>
        </p:nvSpPr>
        <p:spPr>
          <a:xfrm>
            <a:off x="4872982" y="908775"/>
            <a:ext cx="2446034" cy="2446032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3" name="Picture Placeholder 7">
            <a:extLst>
              <a:ext uri="{FF2B5EF4-FFF2-40B4-BE49-F238E27FC236}">
                <a16:creationId xmlns:a16="http://schemas.microsoft.com/office/drawing/2014/main" id="{40B20424-9561-4ED9-B1B0-0ED9CBED23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14306" y="1250099"/>
            <a:ext cx="1763387" cy="1763384"/>
          </a:xfrm>
          <a:prstGeom prst="teardrop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6C639C-7854-401C-825D-69EEA975EB06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24DE33-2DAF-426A-8804-B99871A3D27C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D387F5E3-9600-4F29-8A4F-FF10AA496104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FF61B7-5F3A-4F5D-8FC6-5005C32B4818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7A16C61D-D194-44FE-ACD9-261F58D8032F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E59E22-CA38-400E-8AD9-757A4E975731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98D34884-89CC-4D49-8945-6D3D7B9CBB4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2A79D0-E42B-4670-9B57-B74FDF81304D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38335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EA939993-6FBF-4B5F-B879-C27AF4EAF8A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407534" y="1831624"/>
            <a:ext cx="3456972" cy="31947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3BF862-4456-4017-947D-0113E9EE351C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37F77C-F038-4E38-9B71-3715E5ABAA07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E8567-9509-4E3A-A69C-C8CF58B1069B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95FC95-DDC1-422D-986B-F8C16AF38AC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51B108B-732F-4999-B1DF-3ADB0A0CE1B7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3FB11B-862F-44AE-9001-6F302AF7E485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04B7BF6-1455-4740-9816-50A3816D694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473A5A-EFFE-410E-A729-566260964269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B66948-8FC6-4EE7-9F0A-52EFF9449543}"/>
              </a:ext>
            </a:extLst>
          </p:cNvPr>
          <p:cNvGrpSpPr/>
          <p:nvPr userDrawn="1"/>
        </p:nvGrpSpPr>
        <p:grpSpPr>
          <a:xfrm rot="5400000">
            <a:off x="11003556" y="238904"/>
            <a:ext cx="495883" cy="755108"/>
            <a:chOff x="151686" y="4947229"/>
            <a:chExt cx="936161" cy="1425544"/>
          </a:xfrm>
          <a:solidFill>
            <a:srgbClr val="5CA9EF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87CAD7-5A53-4F2E-A06A-0277F941A9C0}"/>
                </a:ext>
              </a:extLst>
            </p:cNvPr>
            <p:cNvGrpSpPr/>
            <p:nvPr/>
          </p:nvGrpSpPr>
          <p:grpSpPr>
            <a:xfrm>
              <a:off x="703742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5C57665-A1CA-45C4-A427-AB47F672A011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230093-C270-4A1D-94C8-98C4B2E893D1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6E53D10-E13A-4969-95B6-1853D0C39CA6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6AF2778-57B9-4389-A230-1ACAF710C30B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C9CDC5-9013-4CB6-8FFC-8A579BD8E5BD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9F1A415-0D90-45B4-8CAC-53380FB53A38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428B55-3E44-47E7-99FB-C249875EC971}"/>
                </a:ext>
              </a:extLst>
            </p:cNvPr>
            <p:cNvGrpSpPr/>
            <p:nvPr/>
          </p:nvGrpSpPr>
          <p:grpSpPr>
            <a:xfrm>
              <a:off x="427714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7E4F4E3-B986-4514-8661-51EA751DAE2F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129AD66-D612-466D-983B-DD1CB4CE063F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6534024-4E00-4901-AFC4-04FB58BA1D22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1585EBE-3120-483E-8B7D-F7A8E5F7BEEE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86A36A0-0A6F-4460-A37F-F1242EED11F6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3B86DF4-6881-44AB-B967-E906776B0B30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AEB8223-A3FE-47DC-86E6-A99EE0614D16}"/>
                </a:ext>
              </a:extLst>
            </p:cNvPr>
            <p:cNvGrpSpPr/>
            <p:nvPr/>
          </p:nvGrpSpPr>
          <p:grpSpPr>
            <a:xfrm>
              <a:off x="151686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4AF3917-7A24-4CEE-A5E2-9156F5401CDE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2A5BF25-4340-43FE-8B4C-784C8F78D369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5D9D46B-CF19-45C2-9069-1D10A56B55FF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4E992AA-7E39-422B-BC87-80ADC352053C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9BE35E-166E-4EB7-8E05-CE9B079A23A6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914DBDE-844F-413C-AF4F-60DC47F9F5E1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CE932E0-5F3A-4054-9F42-A598BB5C02EE}"/>
                </a:ext>
              </a:extLst>
            </p:cNvPr>
            <p:cNvGrpSpPr/>
            <p:nvPr/>
          </p:nvGrpSpPr>
          <p:grpSpPr>
            <a:xfrm>
              <a:off x="979771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6038CB5-840D-40CB-84ED-5FE2DFC14DE0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E97DBC-6092-49BB-B88D-4B3EAEEFF9BC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5401084-0BC2-44B2-8168-B48BB46EEECD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0DA099F-3718-4A17-A5C3-25D696E10A5D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F1117BA-B927-4492-A078-EA65165EDFE5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DA3262C-078D-40D3-884C-258130C0769C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33A8B844-D995-4518-8E4B-21D3C324988F}"/>
              </a:ext>
            </a:extLst>
          </p:cNvPr>
          <p:cNvSpPr/>
          <p:nvPr userDrawn="1"/>
        </p:nvSpPr>
        <p:spPr>
          <a:xfrm>
            <a:off x="1539433" y="1831623"/>
            <a:ext cx="868101" cy="31947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65504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3BF862-4456-4017-947D-0113E9EE351C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37F77C-F038-4E38-9B71-3715E5ABAA07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E8567-9509-4E3A-A69C-C8CF58B1069B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95FC95-DDC1-422D-986B-F8C16AF38AC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51B108B-732F-4999-B1DF-3ADB0A0CE1B7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3FB11B-862F-44AE-9001-6F302AF7E485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04B7BF6-1455-4740-9816-50A3816D694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473A5A-EFFE-410E-A729-566260964269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B66948-8FC6-4EE7-9F0A-52EFF9449543}"/>
              </a:ext>
            </a:extLst>
          </p:cNvPr>
          <p:cNvGrpSpPr/>
          <p:nvPr userDrawn="1"/>
        </p:nvGrpSpPr>
        <p:grpSpPr>
          <a:xfrm rot="5400000">
            <a:off x="11003556" y="238904"/>
            <a:ext cx="495883" cy="755108"/>
            <a:chOff x="151686" y="4947229"/>
            <a:chExt cx="936161" cy="1425544"/>
          </a:xfrm>
          <a:solidFill>
            <a:srgbClr val="5CA9EF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87CAD7-5A53-4F2E-A06A-0277F941A9C0}"/>
                </a:ext>
              </a:extLst>
            </p:cNvPr>
            <p:cNvGrpSpPr/>
            <p:nvPr/>
          </p:nvGrpSpPr>
          <p:grpSpPr>
            <a:xfrm>
              <a:off x="703742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5C57665-A1CA-45C4-A427-AB47F672A011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230093-C270-4A1D-94C8-98C4B2E893D1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6E53D10-E13A-4969-95B6-1853D0C39CA6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6AF2778-57B9-4389-A230-1ACAF710C30B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C9CDC5-9013-4CB6-8FFC-8A579BD8E5BD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9F1A415-0D90-45B4-8CAC-53380FB53A38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428B55-3E44-47E7-99FB-C249875EC971}"/>
                </a:ext>
              </a:extLst>
            </p:cNvPr>
            <p:cNvGrpSpPr/>
            <p:nvPr/>
          </p:nvGrpSpPr>
          <p:grpSpPr>
            <a:xfrm>
              <a:off x="427714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7E4F4E3-B986-4514-8661-51EA751DAE2F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129AD66-D612-466D-983B-DD1CB4CE063F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6534024-4E00-4901-AFC4-04FB58BA1D22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1585EBE-3120-483E-8B7D-F7A8E5F7BEEE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86A36A0-0A6F-4460-A37F-F1242EED11F6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3B86DF4-6881-44AB-B967-E906776B0B30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AEB8223-A3FE-47DC-86E6-A99EE0614D16}"/>
                </a:ext>
              </a:extLst>
            </p:cNvPr>
            <p:cNvGrpSpPr/>
            <p:nvPr/>
          </p:nvGrpSpPr>
          <p:grpSpPr>
            <a:xfrm>
              <a:off x="151686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4AF3917-7A24-4CEE-A5E2-9156F5401CDE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2A5BF25-4340-43FE-8B4C-784C8F78D369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5D9D46B-CF19-45C2-9069-1D10A56B55FF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4E992AA-7E39-422B-BC87-80ADC352053C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9BE35E-166E-4EB7-8E05-CE9B079A23A6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914DBDE-844F-413C-AF4F-60DC47F9F5E1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CE932E0-5F3A-4054-9F42-A598BB5C02EE}"/>
                </a:ext>
              </a:extLst>
            </p:cNvPr>
            <p:cNvGrpSpPr/>
            <p:nvPr/>
          </p:nvGrpSpPr>
          <p:grpSpPr>
            <a:xfrm>
              <a:off x="979771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6038CB5-840D-40CB-84ED-5FE2DFC14DE0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E97DBC-6092-49BB-B88D-4B3EAEEFF9BC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5401084-0BC2-44B2-8168-B48BB46EEECD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0DA099F-3718-4A17-A5C3-25D696E10A5D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F1117BA-B927-4492-A078-EA65165EDFE5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DA3262C-078D-40D3-884C-258130C0769C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FAFA06CD-6530-49A3-B2AC-CCF732A81AF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95384" y="1831623"/>
            <a:ext cx="3456972" cy="319475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626D15-E31A-44A2-AC7F-98154F43FFCB}"/>
              </a:ext>
            </a:extLst>
          </p:cNvPr>
          <p:cNvSpPr/>
          <p:nvPr userDrawn="1"/>
        </p:nvSpPr>
        <p:spPr>
          <a:xfrm>
            <a:off x="9784466" y="1842206"/>
            <a:ext cx="868101" cy="31947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308624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B3BF862-4456-4017-947D-0113E9EE351C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37F77C-F038-4E38-9B71-3715E5ABAA07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E8567-9509-4E3A-A69C-C8CF58B1069B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95FC95-DDC1-422D-986B-F8C16AF38AC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51B108B-732F-4999-B1DF-3ADB0A0CE1B7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03FB11B-862F-44AE-9001-6F302AF7E485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04B7BF6-1455-4740-9816-50A3816D694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473A5A-EFFE-410E-A729-566260964269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7B66948-8FC6-4EE7-9F0A-52EFF9449543}"/>
              </a:ext>
            </a:extLst>
          </p:cNvPr>
          <p:cNvGrpSpPr/>
          <p:nvPr userDrawn="1"/>
        </p:nvGrpSpPr>
        <p:grpSpPr>
          <a:xfrm rot="5400000">
            <a:off x="11003556" y="238904"/>
            <a:ext cx="495883" cy="755108"/>
            <a:chOff x="151686" y="4947229"/>
            <a:chExt cx="936161" cy="1425544"/>
          </a:xfrm>
          <a:solidFill>
            <a:srgbClr val="5CA9EF"/>
          </a:solidFill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E87CAD7-5A53-4F2E-A06A-0277F941A9C0}"/>
                </a:ext>
              </a:extLst>
            </p:cNvPr>
            <p:cNvGrpSpPr/>
            <p:nvPr/>
          </p:nvGrpSpPr>
          <p:grpSpPr>
            <a:xfrm>
              <a:off x="703742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5C57665-A1CA-45C4-A427-AB47F672A011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98230093-C270-4A1D-94C8-98C4B2E893D1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6E53D10-E13A-4969-95B6-1853D0C39CA6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06AF2778-57B9-4389-A230-1ACAF710C30B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1C9CDC5-9013-4CB6-8FFC-8A579BD8E5BD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9F1A415-0D90-45B4-8CAC-53380FB53A38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428B55-3E44-47E7-99FB-C249875EC971}"/>
                </a:ext>
              </a:extLst>
            </p:cNvPr>
            <p:cNvGrpSpPr/>
            <p:nvPr/>
          </p:nvGrpSpPr>
          <p:grpSpPr>
            <a:xfrm>
              <a:off x="427714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07E4F4E3-B986-4514-8661-51EA751DAE2F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129AD66-D612-466D-983B-DD1CB4CE063F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46534024-4E00-4901-AFC4-04FB58BA1D22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1585EBE-3120-483E-8B7D-F7A8E5F7BEEE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86A36A0-0A6F-4460-A37F-F1242EED11F6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3B86DF4-6881-44AB-B967-E906776B0B30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AEB8223-A3FE-47DC-86E6-A99EE0614D16}"/>
                </a:ext>
              </a:extLst>
            </p:cNvPr>
            <p:cNvGrpSpPr/>
            <p:nvPr/>
          </p:nvGrpSpPr>
          <p:grpSpPr>
            <a:xfrm>
              <a:off x="151686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04AF3917-7A24-4CEE-A5E2-9156F5401CDE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2A5BF25-4340-43FE-8B4C-784C8F78D369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5D9D46B-CF19-45C2-9069-1D10A56B55FF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4E992AA-7E39-422B-BC87-80ADC352053C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9BE35E-166E-4EB7-8E05-CE9B079A23A6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914DBDE-844F-413C-AF4F-60DC47F9F5E1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CE932E0-5F3A-4054-9F42-A598BB5C02EE}"/>
                </a:ext>
              </a:extLst>
            </p:cNvPr>
            <p:cNvGrpSpPr/>
            <p:nvPr/>
          </p:nvGrpSpPr>
          <p:grpSpPr>
            <a:xfrm>
              <a:off x="979771" y="4947229"/>
              <a:ext cx="108076" cy="1425544"/>
              <a:chOff x="709342" y="4947229"/>
              <a:chExt cx="108076" cy="1425544"/>
            </a:xfrm>
            <a:grpFill/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6038CB5-840D-40CB-84ED-5FE2DFC14DE0}"/>
                  </a:ext>
                </a:extLst>
              </p:cNvPr>
              <p:cNvSpPr/>
              <p:nvPr/>
            </p:nvSpPr>
            <p:spPr>
              <a:xfrm>
                <a:off x="709342" y="4947229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4E97DBC-6092-49BB-B88D-4B3EAEEFF9BC}"/>
                  </a:ext>
                </a:extLst>
              </p:cNvPr>
              <p:cNvSpPr/>
              <p:nvPr/>
            </p:nvSpPr>
            <p:spPr>
              <a:xfrm>
                <a:off x="709342" y="5210723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5401084-0BC2-44B2-8168-B48BB46EEECD}"/>
                  </a:ext>
                </a:extLst>
              </p:cNvPr>
              <p:cNvSpPr/>
              <p:nvPr/>
            </p:nvSpPr>
            <p:spPr>
              <a:xfrm>
                <a:off x="709342" y="547421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00DA099F-3718-4A17-A5C3-25D696E10A5D}"/>
                  </a:ext>
                </a:extLst>
              </p:cNvPr>
              <p:cNvSpPr/>
              <p:nvPr/>
            </p:nvSpPr>
            <p:spPr>
              <a:xfrm>
                <a:off x="709342" y="5737711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F1117BA-B927-4492-A078-EA65165EDFE5}"/>
                  </a:ext>
                </a:extLst>
              </p:cNvPr>
              <p:cNvSpPr/>
              <p:nvPr/>
            </p:nvSpPr>
            <p:spPr>
              <a:xfrm>
                <a:off x="709342" y="6001205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BDA3262C-078D-40D3-884C-258130C0769C}"/>
                  </a:ext>
                </a:extLst>
              </p:cNvPr>
              <p:cNvSpPr/>
              <p:nvPr/>
            </p:nvSpPr>
            <p:spPr>
              <a:xfrm>
                <a:off x="709342" y="6264697"/>
                <a:ext cx="108076" cy="1080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FAFA06CD-6530-49A3-B2AC-CCF732A81AF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2435" y="1494757"/>
            <a:ext cx="5648444" cy="3964794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626D15-E31A-44A2-AC7F-98154F43FFCB}"/>
              </a:ext>
            </a:extLst>
          </p:cNvPr>
          <p:cNvSpPr/>
          <p:nvPr userDrawn="1"/>
        </p:nvSpPr>
        <p:spPr>
          <a:xfrm>
            <a:off x="6180879" y="1494757"/>
            <a:ext cx="868101" cy="39647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219590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B57EE6-C051-4304-B917-71543351A0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4628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BC6988-C384-4C84-B812-D8493964EC6F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7F274E-4055-48B6-BBB4-20E0747741F1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30DC618-6276-4F8E-85E8-01B097200A31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0D143AE-2E8B-4A7C-940D-6B67EE516760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4FEF6285-0105-4390-82CF-33C2419A23D5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DD18F4C9-2491-46F6-9C9E-298A8998D1F9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ADA7C4D-8116-42A9-9AD9-5AD4F2AB9834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7D998F-492C-44C5-B6A3-5586BD649627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C5D5043-5A38-4B39-84F2-88DCC4AAC9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11047" y="-1046019"/>
            <a:ext cx="7070904" cy="6580409"/>
          </a:xfrm>
          <a:custGeom>
            <a:avLst/>
            <a:gdLst>
              <a:gd name="connsiteX0" fmla="*/ 2149934 w 5084593"/>
              <a:gd name="connsiteY0" fmla="*/ 2357 h 4731884"/>
              <a:gd name="connsiteX1" fmla="*/ 2462833 w 5084593"/>
              <a:gd name="connsiteY1" fmla="*/ 27312 h 4731884"/>
              <a:gd name="connsiteX2" fmla="*/ 4840414 w 5084593"/>
              <a:gd name="connsiteY2" fmla="*/ 2127877 h 4731884"/>
              <a:gd name="connsiteX3" fmla="*/ 3885911 w 5084593"/>
              <a:gd name="connsiteY3" fmla="*/ 4731884 h 4731884"/>
              <a:gd name="connsiteX4" fmla="*/ 2167805 w 5084593"/>
              <a:gd name="connsiteY4" fmla="*/ 3082680 h 4731884"/>
              <a:gd name="connsiteX5" fmla="*/ 33189 w 5084593"/>
              <a:gd name="connsiteY5" fmla="*/ 1711236 h 4731884"/>
              <a:gd name="connsiteX6" fmla="*/ 2149934 w 5084593"/>
              <a:gd name="connsiteY6" fmla="*/ 2357 h 473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84593" h="4731884">
                <a:moveTo>
                  <a:pt x="2149934" y="2357"/>
                </a:moveTo>
                <a:cubicBezTo>
                  <a:pt x="2251121" y="6086"/>
                  <a:pt x="2355452" y="14292"/>
                  <a:pt x="2462833" y="27312"/>
                </a:cubicBezTo>
                <a:cubicBezTo>
                  <a:pt x="4180939" y="235632"/>
                  <a:pt x="4840414" y="2127877"/>
                  <a:pt x="4840414" y="2127877"/>
                </a:cubicBezTo>
                <a:cubicBezTo>
                  <a:pt x="5118087" y="2943799"/>
                  <a:pt x="5482534" y="4731884"/>
                  <a:pt x="3885911" y="4731884"/>
                </a:cubicBezTo>
                <a:cubicBezTo>
                  <a:pt x="2289287" y="4731884"/>
                  <a:pt x="2697120" y="3360441"/>
                  <a:pt x="2167805" y="3082680"/>
                </a:cubicBezTo>
                <a:cubicBezTo>
                  <a:pt x="1109174" y="2527158"/>
                  <a:pt x="305078" y="2758626"/>
                  <a:pt x="33189" y="1711236"/>
                </a:cubicBezTo>
                <a:cubicBezTo>
                  <a:pt x="-178320" y="897484"/>
                  <a:pt x="632126" y="-53589"/>
                  <a:pt x="2149934" y="2357"/>
                </a:cubicBezTo>
                <a:close/>
              </a:path>
            </a:pathLst>
          </a:custGeom>
          <a:pattFill prst="pct5">
            <a:fgClr>
              <a:schemeClr val="tx1">
                <a:lumMod val="95000"/>
                <a:lumOff val="5000"/>
              </a:schemeClr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/>
              <a:t>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81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ACBE80-0CB8-4F35-92D0-343B44E0A535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8908F5-0CF0-4EE6-BCE4-5A2A6F3E71DD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D9EAF59-E6DF-46DB-B713-DF3F2CF9982B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A3B91FC-C886-4A52-B931-D7A5CE36210E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26C33D30-5892-416E-8283-E0743678077D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059EAFA-C7CE-406D-9A2C-4EBF3BD41263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E67FA9F7-AD18-49B5-8954-08955B1E3A6A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C8A677-75D4-485B-B2A0-5CA18D561834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34D6F97-7F5A-41E6-9B12-F1F0A16E0AF5}"/>
              </a:ext>
            </a:extLst>
          </p:cNvPr>
          <p:cNvSpPr/>
          <p:nvPr userDrawn="1"/>
        </p:nvSpPr>
        <p:spPr>
          <a:xfrm>
            <a:off x="558619" y="1306286"/>
            <a:ext cx="3438617" cy="3739244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5C0BE7E-DE3A-456A-9D48-47DE023D74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41456" y="2243546"/>
            <a:ext cx="3438616" cy="3402875"/>
          </a:xfr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  <a:effectLst>
            <a:outerShdw blurRad="381000" sx="99000" sy="99000" algn="ctr" rotWithShape="0">
              <a:prstClr val="black">
                <a:alpha val="32000"/>
              </a:prstClr>
            </a:outerShdw>
          </a:effectLst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7811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533057-CCDA-40D3-98BD-44E3CDC272D4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1B6EDD-FAA9-4D24-8AAD-6257DC99264C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962F7D8-8955-4B43-87F9-179DBC1DB9DD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053F54-EEBC-44EC-B5EE-D5523628C8F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C2BC81C-6AB4-4C18-B1E2-19D144F8F7A4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1AD5FFA-099B-4148-82A8-CDAA6A869E4F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C603FC9-8AF8-4CC4-A8DA-6BB807C81D85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0C5C7-31B2-4D2F-AD3A-6523BA5B2EED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BEA28E-68DE-4AD2-B778-6B06336CA278}"/>
              </a:ext>
            </a:extLst>
          </p:cNvPr>
          <p:cNvSpPr/>
          <p:nvPr userDrawn="1"/>
        </p:nvSpPr>
        <p:spPr>
          <a:xfrm>
            <a:off x="6322423" y="1802676"/>
            <a:ext cx="3069772" cy="3069772"/>
          </a:xfrm>
          <a:prstGeom prst="roundRect">
            <a:avLst>
              <a:gd name="adj" fmla="val 50000"/>
            </a:avLst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1" name="Teardrop 10">
            <a:extLst>
              <a:ext uri="{FF2B5EF4-FFF2-40B4-BE49-F238E27FC236}">
                <a16:creationId xmlns:a16="http://schemas.microsoft.com/office/drawing/2014/main" id="{989D458C-7B60-4AE9-B4F6-0F98464B19D3}"/>
              </a:ext>
            </a:extLst>
          </p:cNvPr>
          <p:cNvSpPr/>
          <p:nvPr userDrawn="1"/>
        </p:nvSpPr>
        <p:spPr>
          <a:xfrm>
            <a:off x="8020650" y="1802676"/>
            <a:ext cx="1793965" cy="1793965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41D0F98-4ABC-4271-9A9F-B56D8D6CAE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32677" y="2112933"/>
            <a:ext cx="2449264" cy="2449259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12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ardrop 12">
            <a:extLst>
              <a:ext uri="{FF2B5EF4-FFF2-40B4-BE49-F238E27FC236}">
                <a16:creationId xmlns:a16="http://schemas.microsoft.com/office/drawing/2014/main" id="{DD2858D1-1380-435F-BCA5-113863C05698}"/>
              </a:ext>
            </a:extLst>
          </p:cNvPr>
          <p:cNvSpPr/>
          <p:nvPr userDrawn="1"/>
        </p:nvSpPr>
        <p:spPr>
          <a:xfrm rot="16200000">
            <a:off x="2016907" y="1814251"/>
            <a:ext cx="1793965" cy="1793965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33057-CCDA-40D3-98BD-44E3CDC272D4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C1B6EDD-FAA9-4D24-8AAD-6257DC99264C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962F7D8-8955-4B43-87F9-179DBC1DB9DD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3053F54-EEBC-44EC-B5EE-D5523628C8F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C2BC81C-6AB4-4C18-B1E2-19D144F8F7A4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C1AD5FFA-099B-4148-82A8-CDAA6A869E4F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2C603FC9-8AF8-4CC4-A8DA-6BB807C81D85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0C5C7-31B2-4D2F-AD3A-6523BA5B2EED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2BEA28E-68DE-4AD2-B778-6B06336CA278}"/>
              </a:ext>
            </a:extLst>
          </p:cNvPr>
          <p:cNvSpPr/>
          <p:nvPr userDrawn="1"/>
        </p:nvSpPr>
        <p:spPr>
          <a:xfrm>
            <a:off x="2534186" y="1802676"/>
            <a:ext cx="3069772" cy="3069772"/>
          </a:xfrm>
          <a:prstGeom prst="roundRect">
            <a:avLst>
              <a:gd name="adj" fmla="val 50000"/>
            </a:avLst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641D0F98-4ABC-4271-9A9F-B56D8D6CAE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44440" y="2112933"/>
            <a:ext cx="2449264" cy="2449259"/>
          </a:xfrm>
          <a:prstGeom prst="ellipse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>
            <a:no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84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9B35193D-69B6-444C-BB88-E6754D3670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511" y="1485994"/>
            <a:ext cx="5034987" cy="3615067"/>
          </a:xfr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22AC2-8265-49BE-AD76-64320EBA8097}"/>
              </a:ext>
            </a:extLst>
          </p:cNvPr>
          <p:cNvSpPr txBox="1"/>
          <p:nvPr userDrawn="1"/>
        </p:nvSpPr>
        <p:spPr>
          <a:xfrm>
            <a:off x="10703858" y="6122344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>
                    <a:lumMod val="75000"/>
                  </a:schemeClr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74423D8-91E5-4170-A3E9-D75375EEA4FF}"/>
              </a:ext>
            </a:extLst>
          </p:cNvPr>
          <p:cNvCxnSpPr>
            <a:cxnSpLocks/>
          </p:cNvCxnSpPr>
          <p:nvPr userDrawn="1"/>
        </p:nvCxnSpPr>
        <p:spPr>
          <a:xfrm>
            <a:off x="10518633" y="6068556"/>
            <a:ext cx="0" cy="502753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02EBFC-A1DE-4EEE-BD85-3D3BF285E753}"/>
              </a:ext>
            </a:extLst>
          </p:cNvPr>
          <p:cNvGrpSpPr/>
          <p:nvPr userDrawn="1"/>
        </p:nvGrpSpPr>
        <p:grpSpPr>
          <a:xfrm>
            <a:off x="466878" y="327120"/>
            <a:ext cx="1347927" cy="369332"/>
            <a:chOff x="1201169" y="472926"/>
            <a:chExt cx="1347927" cy="3693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0B2C9F-BDEE-4F86-AA9C-341C53FCED69}"/>
                </a:ext>
              </a:extLst>
            </p:cNvPr>
            <p:cNvGrpSpPr/>
            <p:nvPr/>
          </p:nvGrpSpPr>
          <p:grpSpPr>
            <a:xfrm rot="14400000">
              <a:off x="1181027" y="528977"/>
              <a:ext cx="301210" cy="260925"/>
              <a:chOff x="1181027" y="528977"/>
              <a:chExt cx="301210" cy="2609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E1A604B-C70D-4663-B918-F04216708811}"/>
                  </a:ext>
                </a:extLst>
              </p:cNvPr>
              <p:cNvSpPr/>
              <p:nvPr/>
            </p:nvSpPr>
            <p:spPr>
              <a:xfrm rot="18000000">
                <a:off x="1253785" y="585362"/>
                <a:ext cx="154883" cy="147745"/>
              </a:xfrm>
              <a:custGeom>
                <a:avLst/>
                <a:gdLst>
                  <a:gd name="connsiteX0" fmla="*/ 817692 w 817692"/>
                  <a:gd name="connsiteY0" fmla="*/ 319640 h 780010"/>
                  <a:gd name="connsiteX1" fmla="*/ 645927 w 817692"/>
                  <a:gd name="connsiteY1" fmla="*/ 734319 h 780010"/>
                  <a:gd name="connsiteX2" fmla="*/ 590550 w 817692"/>
                  <a:gd name="connsiteY2" fmla="*/ 780010 h 780010"/>
                  <a:gd name="connsiteX3" fmla="*/ 586445 w 817692"/>
                  <a:gd name="connsiteY3" fmla="*/ 464180 h 780010"/>
                  <a:gd name="connsiteX4" fmla="*/ 51 w 817692"/>
                  <a:gd name="connsiteY4" fmla="*/ 471803 h 780010"/>
                  <a:gd name="connsiteX5" fmla="*/ 166412 w 817692"/>
                  <a:gd name="connsiteY5" fmla="*/ 54927 h 780010"/>
                  <a:gd name="connsiteX6" fmla="*/ 231248 w 817692"/>
                  <a:gd name="connsiteY6" fmla="*/ 0 h 780010"/>
                  <a:gd name="connsiteX7" fmla="*/ 231248 w 817692"/>
                  <a:gd name="connsiteY7" fmla="*/ 319640 h 780010"/>
                  <a:gd name="connsiteX8" fmla="*/ 817692 w 817692"/>
                  <a:gd name="connsiteY8" fmla="*/ 319640 h 780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7692" h="780010">
                    <a:moveTo>
                      <a:pt x="817692" y="319640"/>
                    </a:moveTo>
                    <a:cubicBezTo>
                      <a:pt x="817692" y="481582"/>
                      <a:pt x="752052" y="628193"/>
                      <a:pt x="645927" y="734319"/>
                    </a:cubicBezTo>
                    <a:lnTo>
                      <a:pt x="590550" y="780010"/>
                    </a:lnTo>
                    <a:lnTo>
                      <a:pt x="586445" y="464180"/>
                    </a:lnTo>
                    <a:lnTo>
                      <a:pt x="51" y="471803"/>
                    </a:lnTo>
                    <a:cubicBezTo>
                      <a:pt x="-2054" y="309874"/>
                      <a:pt x="61675" y="162423"/>
                      <a:pt x="166412" y="54927"/>
                    </a:cubicBezTo>
                    <a:lnTo>
                      <a:pt x="231248" y="0"/>
                    </a:lnTo>
                    <a:lnTo>
                      <a:pt x="231248" y="319640"/>
                    </a:lnTo>
                    <a:lnTo>
                      <a:pt x="817692" y="31964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D8ACE440-7981-49B5-BBB1-B66CCB97D3EF}"/>
                  </a:ext>
                </a:extLst>
              </p:cNvPr>
              <p:cNvSpPr/>
              <p:nvPr/>
            </p:nvSpPr>
            <p:spPr>
              <a:xfrm rot="18000000">
                <a:off x="1281980" y="507081"/>
                <a:ext cx="178361" cy="222153"/>
              </a:xfrm>
              <a:custGeom>
                <a:avLst/>
                <a:gdLst>
                  <a:gd name="connsiteX0" fmla="*/ 837182 w 941641"/>
                  <a:gd name="connsiteY0" fmla="*/ 252267 h 1172841"/>
                  <a:gd name="connsiteX1" fmla="*/ 941591 w 941641"/>
                  <a:gd name="connsiteY1" fmla="*/ 578824 h 1172841"/>
                  <a:gd name="connsiteX2" fmla="*/ 362818 w 941641"/>
                  <a:gd name="connsiteY2" fmla="*/ 1172841 h 1172841"/>
                  <a:gd name="connsiteX3" fmla="*/ 359302 w 941641"/>
                  <a:gd name="connsiteY3" fmla="*/ 902275 h 1172841"/>
                  <a:gd name="connsiteX4" fmla="*/ 414679 w 941641"/>
                  <a:gd name="connsiteY4" fmla="*/ 856584 h 1172841"/>
                  <a:gd name="connsiteX5" fmla="*/ 586444 w 941641"/>
                  <a:gd name="connsiteY5" fmla="*/ 441905 h 1172841"/>
                  <a:gd name="connsiteX6" fmla="*/ 0 w 941641"/>
                  <a:gd name="connsiteY6" fmla="*/ 441905 h 1172841"/>
                  <a:gd name="connsiteX7" fmla="*/ 0 w 941641"/>
                  <a:gd name="connsiteY7" fmla="*/ 122265 h 1172841"/>
                  <a:gd name="connsiteX8" fmla="*/ 21018 w 941641"/>
                  <a:gd name="connsiteY8" fmla="*/ 104460 h 1172841"/>
                  <a:gd name="connsiteX9" fmla="*/ 347575 w 941641"/>
                  <a:gd name="connsiteY9" fmla="*/ 51 h 1172841"/>
                  <a:gd name="connsiteX10" fmla="*/ 837182 w 941641"/>
                  <a:gd name="connsiteY10" fmla="*/ 252267 h 11728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41641" h="1172841">
                    <a:moveTo>
                      <a:pt x="837182" y="252267"/>
                    </a:moveTo>
                    <a:cubicBezTo>
                      <a:pt x="901627" y="345035"/>
                      <a:pt x="940012" y="457378"/>
                      <a:pt x="941591" y="578824"/>
                    </a:cubicBezTo>
                    <a:cubicBezTo>
                      <a:pt x="945800" y="902681"/>
                      <a:pt x="686675" y="1168631"/>
                      <a:pt x="362818" y="1172841"/>
                    </a:cubicBezTo>
                    <a:lnTo>
                      <a:pt x="359302" y="902275"/>
                    </a:lnTo>
                    <a:lnTo>
                      <a:pt x="414679" y="856584"/>
                    </a:lnTo>
                    <a:cubicBezTo>
                      <a:pt x="520804" y="750458"/>
                      <a:pt x="586444" y="603847"/>
                      <a:pt x="586444" y="441905"/>
                    </a:cubicBezTo>
                    <a:lnTo>
                      <a:pt x="0" y="441905"/>
                    </a:lnTo>
                    <a:lnTo>
                      <a:pt x="0" y="122265"/>
                    </a:lnTo>
                    <a:lnTo>
                      <a:pt x="21018" y="104460"/>
                    </a:lnTo>
                    <a:cubicBezTo>
                      <a:pt x="113785" y="40015"/>
                      <a:pt x="226129" y="1630"/>
                      <a:pt x="347575" y="51"/>
                    </a:cubicBezTo>
                    <a:cubicBezTo>
                      <a:pt x="549985" y="-2579"/>
                      <a:pt x="729776" y="97655"/>
                      <a:pt x="837182" y="252267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4C34BBC-78BE-456C-9692-0DA8A5515D9D}"/>
                  </a:ext>
                </a:extLst>
              </p:cNvPr>
              <p:cNvSpPr/>
              <p:nvPr/>
            </p:nvSpPr>
            <p:spPr>
              <a:xfrm rot="18000000">
                <a:off x="1202539" y="589252"/>
                <a:ext cx="179138" cy="222162"/>
              </a:xfrm>
              <a:custGeom>
                <a:avLst/>
                <a:gdLst>
                  <a:gd name="connsiteX0" fmla="*/ 586444 w 945746"/>
                  <a:gd name="connsiteY0" fmla="*/ 0 h 1172889"/>
                  <a:gd name="connsiteX1" fmla="*/ 586444 w 945746"/>
                  <a:gd name="connsiteY1" fmla="*/ 266804 h 1172889"/>
                  <a:gd name="connsiteX2" fmla="*/ 521608 w 945746"/>
                  <a:gd name="connsiteY2" fmla="*/ 321731 h 1172889"/>
                  <a:gd name="connsiteX3" fmla="*/ 355247 w 945746"/>
                  <a:gd name="connsiteY3" fmla="*/ 738607 h 1172889"/>
                  <a:gd name="connsiteX4" fmla="*/ 941641 w 945746"/>
                  <a:gd name="connsiteY4" fmla="*/ 730984 h 1172889"/>
                  <a:gd name="connsiteX5" fmla="*/ 945746 w 945746"/>
                  <a:gd name="connsiteY5" fmla="*/ 1046814 h 1172889"/>
                  <a:gd name="connsiteX6" fmla="*/ 914331 w 945746"/>
                  <a:gd name="connsiteY6" fmla="*/ 1072733 h 1172889"/>
                  <a:gd name="connsiteX7" fmla="*/ 586444 w 945746"/>
                  <a:gd name="connsiteY7" fmla="*/ 1172889 h 1172889"/>
                  <a:gd name="connsiteX8" fmla="*/ 0 w 945746"/>
                  <a:gd name="connsiteY8" fmla="*/ 586444 h 1172889"/>
                  <a:gd name="connsiteX9" fmla="*/ 586444 w 945746"/>
                  <a:gd name="connsiteY9" fmla="*/ 0 h 1172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45746" h="1172889">
                    <a:moveTo>
                      <a:pt x="586444" y="0"/>
                    </a:moveTo>
                    <a:lnTo>
                      <a:pt x="586444" y="266804"/>
                    </a:lnTo>
                    <a:lnTo>
                      <a:pt x="521608" y="321731"/>
                    </a:lnTo>
                    <a:cubicBezTo>
                      <a:pt x="416871" y="429227"/>
                      <a:pt x="353142" y="576678"/>
                      <a:pt x="355247" y="738607"/>
                    </a:cubicBezTo>
                    <a:lnTo>
                      <a:pt x="941641" y="730984"/>
                    </a:lnTo>
                    <a:lnTo>
                      <a:pt x="945746" y="1046814"/>
                    </a:lnTo>
                    <a:lnTo>
                      <a:pt x="914331" y="1072733"/>
                    </a:lnTo>
                    <a:cubicBezTo>
                      <a:pt x="820734" y="1135966"/>
                      <a:pt x="707901" y="1172888"/>
                      <a:pt x="586444" y="1172889"/>
                    </a:cubicBezTo>
                    <a:cubicBezTo>
                      <a:pt x="262560" y="1172889"/>
                      <a:pt x="0" y="910328"/>
                      <a:pt x="0" y="586444"/>
                    </a:cubicBezTo>
                    <a:cubicBezTo>
                      <a:pt x="0" y="262560"/>
                      <a:pt x="262560" y="0"/>
                      <a:pt x="586444" y="0"/>
                    </a:cubicBezTo>
                    <a:close/>
                  </a:path>
                </a:pathLst>
              </a:custGeom>
              <a:solidFill>
                <a:srgbClr val="5CA9E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id-ID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83BF1E-1805-4A0E-894B-E60BC140DB46}"/>
                </a:ext>
              </a:extLst>
            </p:cNvPr>
            <p:cNvSpPr txBox="1"/>
            <p:nvPr/>
          </p:nvSpPr>
          <p:spPr>
            <a:xfrm>
              <a:off x="1447512" y="472926"/>
              <a:ext cx="1101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>
                  <a:solidFill>
                    <a:srgbClr val="5CA9EF"/>
                  </a:solidFill>
                  <a:latin typeface="Montserrat Medium" panose="00000600000000000000" pitchFamily="2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Medical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577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F0ABECB-4103-427E-AFCB-4ADC8964538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09210" y="0"/>
            <a:ext cx="7082790" cy="4400550"/>
          </a:xfrm>
          <a:pattFill prst="pct5">
            <a:fgClr>
              <a:schemeClr val="tx1">
                <a:lumMod val="85000"/>
                <a:lumOff val="15000"/>
              </a:schemeClr>
            </a:fgClr>
            <a:bgClr>
              <a:schemeClr val="bg1"/>
            </a:bgClr>
          </a:pattFill>
        </p:spPr>
        <p:txBody>
          <a:bodyPr>
            <a:normAutofit/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d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7926A-709D-4E8B-A4AD-1E303DA01C5A}"/>
              </a:ext>
            </a:extLst>
          </p:cNvPr>
          <p:cNvSpPr/>
          <p:nvPr userDrawn="1"/>
        </p:nvSpPr>
        <p:spPr>
          <a:xfrm rot="5400000">
            <a:off x="-548089" y="1385371"/>
            <a:ext cx="6858000" cy="4087258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7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E6CC1-619D-41B2-AACD-B55FD3DFD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DA922-9E4D-4B23-A0BC-C7B234F4C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727A8-7945-43CC-B5C2-25FCA5794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DD84E-A14E-4A30-A256-7CEC58441AC9}" type="datetimeFigureOut">
              <a:rPr lang="id-ID" smtClean="0"/>
              <a:t>26/06/2020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FE634-0071-4003-8190-E6FF77D1A9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29CD5-398F-40C4-AEE0-B4B92014D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B6DCE-C74E-41C2-998B-8F6CA7868D8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157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9168C46-CA54-4802-8A85-D5AEC0CF14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1EE75A-6B57-4495-A3AB-6DB0DA3FAA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A9EF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D30467-7E07-47DE-B6B2-24399732BD9B}"/>
              </a:ext>
            </a:extLst>
          </p:cNvPr>
          <p:cNvSpPr txBox="1"/>
          <p:nvPr/>
        </p:nvSpPr>
        <p:spPr>
          <a:xfrm>
            <a:off x="1632297" y="1527230"/>
            <a:ext cx="90300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600" b="1" spc="600" dirty="0">
                <a:solidFill>
                  <a:schemeClr val="bg1"/>
                </a:solidFill>
                <a:latin typeface="Montserrat Black" panose="00000A00000000000000" pitchFamily="2" charset="0"/>
              </a:rPr>
              <a:t>디지털 병간호 서비스</a:t>
            </a:r>
            <a:endParaRPr lang="id-ID" sz="6600" b="1" spc="6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6BF86B-0A05-47D1-B5C3-EFE88292D7D8}"/>
              </a:ext>
            </a:extLst>
          </p:cNvPr>
          <p:cNvSpPr/>
          <p:nvPr/>
        </p:nvSpPr>
        <p:spPr>
          <a:xfrm>
            <a:off x="3254415" y="3786767"/>
            <a:ext cx="568317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11</a:t>
            </a:r>
            <a:r>
              <a:rPr lang="ko-KR" altLang="en-US" dirty="0">
                <a:solidFill>
                  <a:schemeClr val="bg1"/>
                </a:solidFill>
              </a:rPr>
              <a:t>조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201520202 </a:t>
            </a:r>
            <a:r>
              <a:rPr lang="ko-KR" altLang="ko-KR" dirty="0">
                <a:solidFill>
                  <a:schemeClr val="bg1"/>
                </a:solidFill>
              </a:rPr>
              <a:t>이민혁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201520219 </a:t>
            </a:r>
            <a:r>
              <a:rPr lang="ko-KR" altLang="ko-KR" dirty="0">
                <a:solidFill>
                  <a:schemeClr val="bg1"/>
                </a:solidFill>
              </a:rPr>
              <a:t>김현용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201720170 </a:t>
            </a:r>
            <a:r>
              <a:rPr lang="ko-KR" altLang="ko-KR" dirty="0">
                <a:solidFill>
                  <a:schemeClr val="bg1"/>
                </a:solidFill>
              </a:rPr>
              <a:t>김동빈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201820168 </a:t>
            </a:r>
            <a:r>
              <a:rPr lang="ko-KR" altLang="ko-KR" dirty="0">
                <a:solidFill>
                  <a:schemeClr val="bg1"/>
                </a:solidFill>
              </a:rPr>
              <a:t>이예지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201820217 </a:t>
            </a:r>
            <a:r>
              <a:rPr lang="ko-KR" altLang="ko-KR" dirty="0">
                <a:solidFill>
                  <a:schemeClr val="bg1"/>
                </a:solidFill>
              </a:rPr>
              <a:t>류이슬</a:t>
            </a:r>
          </a:p>
        </p:txBody>
      </p:sp>
      <p:sp>
        <p:nvSpPr>
          <p:cNvPr id="2" name="Cross 1">
            <a:extLst>
              <a:ext uri="{FF2B5EF4-FFF2-40B4-BE49-F238E27FC236}">
                <a16:creationId xmlns:a16="http://schemas.microsoft.com/office/drawing/2014/main" id="{C7E54CCE-E592-4380-A520-C9ABC913CA71}"/>
              </a:ext>
            </a:extLst>
          </p:cNvPr>
          <p:cNvSpPr/>
          <p:nvPr/>
        </p:nvSpPr>
        <p:spPr>
          <a:xfrm>
            <a:off x="10475298" y="1527230"/>
            <a:ext cx="374072" cy="374072"/>
          </a:xfrm>
          <a:prstGeom prst="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74BFBF-B86B-4D15-8F15-A130602B1AB2}"/>
              </a:ext>
            </a:extLst>
          </p:cNvPr>
          <p:cNvSpPr txBox="1"/>
          <p:nvPr/>
        </p:nvSpPr>
        <p:spPr>
          <a:xfrm>
            <a:off x="549205" y="6134375"/>
            <a:ext cx="14881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d-ID" sz="1200" b="1">
                <a:solidFill>
                  <a:schemeClr val="bg1"/>
                </a:solidFill>
                <a:latin typeface="Raleway" panose="020B0003030101060003" pitchFamily="34" charset="0"/>
              </a:rPr>
              <a:t>Medical</a:t>
            </a:r>
          </a:p>
          <a:p>
            <a:r>
              <a:rPr lang="en-US" sz="1200">
                <a:solidFill>
                  <a:schemeClr val="bg1"/>
                </a:solidFill>
                <a:latin typeface="Raleway" panose="020B0003030101060003" pitchFamily="34" charset="0"/>
              </a:rPr>
              <a:t>Presentation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313904-2AE9-43DF-BEF5-98A6FCE829A6}"/>
              </a:ext>
            </a:extLst>
          </p:cNvPr>
          <p:cNvCxnSpPr>
            <a:cxnSpLocks/>
          </p:cNvCxnSpPr>
          <p:nvPr/>
        </p:nvCxnSpPr>
        <p:spPr>
          <a:xfrm>
            <a:off x="363980" y="6080587"/>
            <a:ext cx="0" cy="502753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619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35A054D-E5B0-4848-BA73-85EF7F35B6E1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CD969E-DC4C-4772-8FE8-2EE1177401C7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6C7A2E-A02E-4334-BC43-F1BDCA961975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64081-BFC6-4446-BABA-CB7BDAB7264E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5EFF924-E596-463C-815F-0221E297275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B3C5B6-CDAD-4C31-A12A-E01903112C54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3.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BC906D-D4F5-4792-84F9-2C019B9D2B30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모델링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1E3252-0689-49D5-818B-D965552B2F39}"/>
              </a:ext>
            </a:extLst>
          </p:cNvPr>
          <p:cNvGrpSpPr/>
          <p:nvPr/>
        </p:nvGrpSpPr>
        <p:grpSpPr>
          <a:xfrm>
            <a:off x="2119248" y="2738716"/>
            <a:ext cx="2041248" cy="1898074"/>
            <a:chOff x="2119248" y="2774576"/>
            <a:chExt cx="2041248" cy="189807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37540C0-FB5B-4205-A3DE-AE55E2B9D24A}"/>
                </a:ext>
              </a:extLst>
            </p:cNvPr>
            <p:cNvSpPr/>
            <p:nvPr/>
          </p:nvSpPr>
          <p:spPr>
            <a:xfrm>
              <a:off x="2119248" y="3276599"/>
              <a:ext cx="2041247" cy="951070"/>
            </a:xfrm>
            <a:prstGeom prst="rect">
              <a:avLst/>
            </a:prstGeom>
            <a:solidFill>
              <a:srgbClr val="5CA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 err="1"/>
                <a:t>patientName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Disease</a:t>
              </a:r>
            </a:p>
            <a:p>
              <a:pPr algn="ctr"/>
              <a:r>
                <a:rPr lang="en-US" altLang="ko-KR" sz="1400" dirty="0"/>
                <a:t>Sex</a:t>
              </a:r>
            </a:p>
            <a:p>
              <a:pPr algn="ctr"/>
              <a:r>
                <a:rPr lang="en-US" altLang="ko-KR" sz="1400" dirty="0"/>
                <a:t>Age</a:t>
              </a:r>
              <a:endParaRPr lang="ko-KR" altLang="en-US" sz="14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CBC6E6-82EA-4C1C-B3D1-19BADAA62EA4}"/>
                </a:ext>
              </a:extLst>
            </p:cNvPr>
            <p:cNvSpPr/>
            <p:nvPr/>
          </p:nvSpPr>
          <p:spPr>
            <a:xfrm>
              <a:off x="2119249" y="2774576"/>
              <a:ext cx="2041247" cy="5020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 err="1"/>
                <a:t>patientID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87EB79-CE05-404B-BFD5-5D54F0678013}"/>
                </a:ext>
              </a:extLst>
            </p:cNvPr>
            <p:cNvSpPr txBox="1"/>
            <p:nvPr/>
          </p:nvSpPr>
          <p:spPr>
            <a:xfrm>
              <a:off x="2413786" y="430331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현재환자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7A3C836-B367-42D3-B0F6-F349A0FFA10B}"/>
              </a:ext>
            </a:extLst>
          </p:cNvPr>
          <p:cNvGrpSpPr/>
          <p:nvPr/>
        </p:nvGrpSpPr>
        <p:grpSpPr>
          <a:xfrm>
            <a:off x="8228672" y="1885284"/>
            <a:ext cx="2041248" cy="3724707"/>
            <a:chOff x="8228672" y="1885284"/>
            <a:chExt cx="2041248" cy="372470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2AF6178-50E8-4801-AF29-B8F651F17B7B}"/>
                </a:ext>
              </a:extLst>
            </p:cNvPr>
            <p:cNvSpPr/>
            <p:nvPr/>
          </p:nvSpPr>
          <p:spPr>
            <a:xfrm>
              <a:off x="8228672" y="2387307"/>
              <a:ext cx="2041247" cy="2679976"/>
            </a:xfrm>
            <a:prstGeom prst="rect">
              <a:avLst/>
            </a:prstGeom>
            <a:solidFill>
              <a:srgbClr val="5CA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/>
                <a:t>Waist</a:t>
              </a:r>
            </a:p>
            <a:p>
              <a:pPr algn="ctr"/>
              <a:r>
                <a:rPr lang="en-US" altLang="ko-KR" sz="1400" dirty="0"/>
                <a:t>Ache</a:t>
              </a:r>
            </a:p>
            <a:p>
              <a:pPr algn="ctr"/>
              <a:r>
                <a:rPr lang="en-US" altLang="ko-KR" sz="1400" dirty="0"/>
                <a:t>Sleep</a:t>
              </a:r>
            </a:p>
            <a:p>
              <a:pPr algn="ctr"/>
              <a:r>
                <a:rPr lang="en-US" altLang="ko-KR" sz="1400" dirty="0"/>
                <a:t>BMI</a:t>
              </a:r>
            </a:p>
            <a:p>
              <a:pPr algn="ctr"/>
              <a:r>
                <a:rPr lang="en-US" altLang="ko-KR" sz="1400" dirty="0"/>
                <a:t>Pressure</a:t>
              </a:r>
            </a:p>
            <a:p>
              <a:pPr algn="ctr"/>
              <a:r>
                <a:rPr lang="en-US" altLang="ko-KR" sz="1400" dirty="0"/>
                <a:t>HT</a:t>
              </a:r>
            </a:p>
            <a:p>
              <a:pPr algn="ctr"/>
              <a:r>
                <a:rPr lang="en-US" altLang="ko-KR" sz="1400" dirty="0"/>
                <a:t>Hemoglobin</a:t>
              </a:r>
            </a:p>
            <a:p>
              <a:pPr algn="ctr"/>
              <a:r>
                <a:rPr lang="en-US" altLang="ko-KR" sz="1400" dirty="0"/>
                <a:t>Relaxation</a:t>
              </a:r>
            </a:p>
            <a:p>
              <a:pPr algn="ctr"/>
              <a:r>
                <a:rPr lang="en-US" altLang="ko-KR" sz="1400" dirty="0"/>
                <a:t>Anxiety</a:t>
              </a:r>
            </a:p>
            <a:p>
              <a:pPr algn="ctr"/>
              <a:r>
                <a:rPr lang="en-US" altLang="ko-KR" sz="1400" dirty="0"/>
                <a:t>Activity</a:t>
              </a: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8472F8D-4726-4597-8EF3-ADE41FD3C4E3}"/>
                </a:ext>
              </a:extLst>
            </p:cNvPr>
            <p:cNvSpPr/>
            <p:nvPr/>
          </p:nvSpPr>
          <p:spPr>
            <a:xfrm>
              <a:off x="8228673" y="1885284"/>
              <a:ext cx="2041247" cy="69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800" dirty="0" err="1">
                  <a:solidFill>
                    <a:schemeClr val="bg1"/>
                  </a:solidFill>
                </a:rPr>
                <a:t>patientID</a:t>
              </a:r>
              <a:endParaRPr lang="en-US" altLang="ko-KR" sz="1800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1800" dirty="0"/>
                <a:t>Date_</a:t>
              </a:r>
              <a:endParaRPr lang="ko-KR" altLang="en-US" sz="18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8F9914-A77F-4180-965E-915D95158A09}"/>
                </a:ext>
              </a:extLst>
            </p:cNvPr>
            <p:cNvSpPr txBox="1"/>
            <p:nvPr/>
          </p:nvSpPr>
          <p:spPr>
            <a:xfrm>
              <a:off x="8306145" y="5240659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현재환자측정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4CFA13E6-F0B1-4502-86A7-CAF772211AD0}"/>
              </a:ext>
            </a:extLst>
          </p:cNvPr>
          <p:cNvCxnSpPr>
            <a:stCxn id="19" idx="3"/>
            <a:endCxn id="25" idx="1"/>
          </p:cNvCxnSpPr>
          <p:nvPr/>
        </p:nvCxnSpPr>
        <p:spPr>
          <a:xfrm>
            <a:off x="4160495" y="3716274"/>
            <a:ext cx="4068177" cy="11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469826B0-19FD-4D3E-8102-C21E2A12CFAD}"/>
              </a:ext>
            </a:extLst>
          </p:cNvPr>
          <p:cNvCxnSpPr>
            <a:cxnSpLocks/>
          </p:cNvCxnSpPr>
          <p:nvPr/>
        </p:nvCxnSpPr>
        <p:spPr>
          <a:xfrm>
            <a:off x="4410635" y="3567953"/>
            <a:ext cx="0" cy="286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AE420760-590C-4C28-91CB-EDD681B46FA4}"/>
              </a:ext>
            </a:extLst>
          </p:cNvPr>
          <p:cNvCxnSpPr/>
          <p:nvPr/>
        </p:nvCxnSpPr>
        <p:spPr>
          <a:xfrm flipV="1">
            <a:off x="7808259" y="3429000"/>
            <a:ext cx="420413" cy="298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3F341FE4-4BB9-42E4-98EF-4A105A22D7B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821300" y="3726468"/>
            <a:ext cx="420413" cy="298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타원 50">
            <a:extLst>
              <a:ext uri="{FF2B5EF4-FFF2-40B4-BE49-F238E27FC236}">
                <a16:creationId xmlns:a16="http://schemas.microsoft.com/office/drawing/2014/main" id="{096C5A9E-4166-456F-95ED-D2661ACEE4B6}"/>
              </a:ext>
            </a:extLst>
          </p:cNvPr>
          <p:cNvSpPr/>
          <p:nvPr/>
        </p:nvSpPr>
        <p:spPr>
          <a:xfrm>
            <a:off x="7683624" y="3639672"/>
            <a:ext cx="106706" cy="15851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C409978E-C16D-4D22-8C3F-6FB1825F6A5A}"/>
              </a:ext>
            </a:extLst>
          </p:cNvPr>
          <p:cNvCxnSpPr>
            <a:cxnSpLocks/>
          </p:cNvCxnSpPr>
          <p:nvPr/>
        </p:nvCxnSpPr>
        <p:spPr>
          <a:xfrm>
            <a:off x="7808258" y="3567953"/>
            <a:ext cx="0" cy="286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43F2D3-A720-4480-8498-FB1BF1459A61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A0E539-774B-4DBE-8C61-1B45441B4740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A2DA0A-F645-4DF4-8C17-8D9EA27655E5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61440D-2D27-4E0A-95F2-1C0764E28BEC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ACD86A-8458-4C20-B11A-0486D7A8C4BC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01B68B-35CD-4919-BE52-FA84B436BD50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42EA3C-8288-4AEA-A29C-B08394118DE3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944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35A054D-E5B0-4848-BA73-85EF7F35B6E1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CD969E-DC4C-4772-8FE8-2EE1177401C7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6C7A2E-A02E-4334-BC43-F1BDCA961975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64081-BFC6-4446-BABA-CB7BDAB7264E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5EFF924-E596-463C-815F-0221E297275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B3C5B6-CDAD-4C31-A12A-E01903112C54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3.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BC906D-D4F5-4792-84F9-2C019B9D2B30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모델링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1E3252-0689-49D5-818B-D965552B2F39}"/>
              </a:ext>
            </a:extLst>
          </p:cNvPr>
          <p:cNvGrpSpPr/>
          <p:nvPr/>
        </p:nvGrpSpPr>
        <p:grpSpPr>
          <a:xfrm>
            <a:off x="2831232" y="2734523"/>
            <a:ext cx="2041248" cy="1898074"/>
            <a:chOff x="2119248" y="2774576"/>
            <a:chExt cx="2041248" cy="189807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37540C0-FB5B-4205-A3DE-AE55E2B9D24A}"/>
                </a:ext>
              </a:extLst>
            </p:cNvPr>
            <p:cNvSpPr/>
            <p:nvPr/>
          </p:nvSpPr>
          <p:spPr>
            <a:xfrm>
              <a:off x="2119248" y="3276599"/>
              <a:ext cx="2041247" cy="951070"/>
            </a:xfrm>
            <a:prstGeom prst="rect">
              <a:avLst/>
            </a:prstGeom>
            <a:solidFill>
              <a:srgbClr val="5CA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 err="1"/>
                <a:t>patientName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Disease</a:t>
              </a:r>
            </a:p>
            <a:p>
              <a:pPr algn="ctr"/>
              <a:r>
                <a:rPr lang="en-US" altLang="ko-KR" sz="1400" dirty="0"/>
                <a:t>Sex</a:t>
              </a:r>
            </a:p>
            <a:p>
              <a:pPr algn="ctr"/>
              <a:r>
                <a:rPr lang="en-US" altLang="ko-KR" sz="1400" dirty="0"/>
                <a:t>Age</a:t>
              </a:r>
              <a:endParaRPr lang="ko-KR" altLang="en-US" sz="14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CBC6E6-82EA-4C1C-B3D1-19BADAA62EA4}"/>
                </a:ext>
              </a:extLst>
            </p:cNvPr>
            <p:cNvSpPr/>
            <p:nvPr/>
          </p:nvSpPr>
          <p:spPr>
            <a:xfrm>
              <a:off x="2119249" y="2774576"/>
              <a:ext cx="2041247" cy="5020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 err="1"/>
                <a:t>patientID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87EB79-CE05-404B-BFD5-5D54F0678013}"/>
                </a:ext>
              </a:extLst>
            </p:cNvPr>
            <p:cNvSpPr txBox="1"/>
            <p:nvPr/>
          </p:nvSpPr>
          <p:spPr>
            <a:xfrm>
              <a:off x="2413786" y="4303318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현재환자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31A9888-F339-42F8-8124-8208A1744DF8}"/>
              </a:ext>
            </a:extLst>
          </p:cNvPr>
          <p:cNvGrpSpPr/>
          <p:nvPr/>
        </p:nvGrpSpPr>
        <p:grpSpPr>
          <a:xfrm>
            <a:off x="7482023" y="2900182"/>
            <a:ext cx="2041248" cy="1615998"/>
            <a:chOff x="9734798" y="1750813"/>
            <a:chExt cx="2041248" cy="161599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A4D4241-BD82-464F-B115-A9B936BD9FFF}"/>
                </a:ext>
              </a:extLst>
            </p:cNvPr>
            <p:cNvSpPr/>
            <p:nvPr/>
          </p:nvSpPr>
          <p:spPr>
            <a:xfrm>
              <a:off x="9734798" y="2252836"/>
              <a:ext cx="2041247" cy="614674"/>
            </a:xfrm>
            <a:prstGeom prst="rect">
              <a:avLst/>
            </a:prstGeom>
            <a:solidFill>
              <a:srgbClr val="5CA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/>
                <a:t>Ingredient1</a:t>
              </a:r>
            </a:p>
            <a:p>
              <a:pPr algn="ctr"/>
              <a:r>
                <a:rPr lang="en-US" altLang="ko-KR" sz="1400" dirty="0"/>
                <a:t>Ingredient2</a:t>
              </a: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1FD2C82-79CF-4FCB-A763-D52CEA62BE2E}"/>
                </a:ext>
              </a:extLst>
            </p:cNvPr>
            <p:cNvSpPr/>
            <p:nvPr/>
          </p:nvSpPr>
          <p:spPr>
            <a:xfrm>
              <a:off x="9734799" y="1750813"/>
              <a:ext cx="2041247" cy="5020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/>
                <a:t>Medicine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08C1BE7-8906-48CC-8D63-00756E353286}"/>
                </a:ext>
              </a:extLst>
            </p:cNvPr>
            <p:cNvSpPr txBox="1"/>
            <p:nvPr/>
          </p:nvSpPr>
          <p:spPr>
            <a:xfrm>
              <a:off x="10470367" y="29974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약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930DCE-272B-41F3-AB6F-B516EFF7EE40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CC822E-9B4E-4A27-979D-83F39C809AFE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51A1188-E9D0-4A41-8411-6D042E7D6DBF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58FBB0-81D3-4563-B93B-54372DC130E3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354EC0-5EC6-4A1B-B356-8754457DD5C5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28349C5-6F5F-4A75-98C5-A9C5E40D23C7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1A2D71C-4892-450A-909B-C014383B73FE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FC3FCCAB-1EF1-43C0-A668-80094A74E8B6}"/>
              </a:ext>
            </a:extLst>
          </p:cNvPr>
          <p:cNvCxnSpPr>
            <a:stCxn id="19" idx="3"/>
            <a:endCxn id="33" idx="1"/>
          </p:cNvCxnSpPr>
          <p:nvPr/>
        </p:nvCxnSpPr>
        <p:spPr>
          <a:xfrm flipV="1">
            <a:off x="4872479" y="3709542"/>
            <a:ext cx="2609544" cy="253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4498814-0224-4966-A8D6-3944F6F6AD18}"/>
              </a:ext>
            </a:extLst>
          </p:cNvPr>
          <p:cNvCxnSpPr/>
          <p:nvPr/>
        </p:nvCxnSpPr>
        <p:spPr>
          <a:xfrm>
            <a:off x="5100916" y="3532095"/>
            <a:ext cx="0" cy="340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74B240F3-8862-4D13-A405-E515CC054EE9}"/>
              </a:ext>
            </a:extLst>
          </p:cNvPr>
          <p:cNvCxnSpPr/>
          <p:nvPr/>
        </p:nvCxnSpPr>
        <p:spPr>
          <a:xfrm>
            <a:off x="7270376" y="3514165"/>
            <a:ext cx="0" cy="340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4EB2FBE-4357-4397-8E5B-8E1247282947}"/>
              </a:ext>
            </a:extLst>
          </p:cNvPr>
          <p:cNvCxnSpPr/>
          <p:nvPr/>
        </p:nvCxnSpPr>
        <p:spPr>
          <a:xfrm flipV="1">
            <a:off x="7270376" y="3514165"/>
            <a:ext cx="211647" cy="195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B7DD69A3-0F05-4DBC-B21F-C00816E0B979}"/>
              </a:ext>
            </a:extLst>
          </p:cNvPr>
          <p:cNvCxnSpPr>
            <a:cxnSpLocks/>
          </p:cNvCxnSpPr>
          <p:nvPr/>
        </p:nvCxnSpPr>
        <p:spPr>
          <a:xfrm>
            <a:off x="7288308" y="3702424"/>
            <a:ext cx="211647" cy="195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9068CEB1-6A6D-4B69-A957-29700F2E38B3}"/>
              </a:ext>
            </a:extLst>
          </p:cNvPr>
          <p:cNvCxnSpPr>
            <a:cxnSpLocks/>
          </p:cNvCxnSpPr>
          <p:nvPr/>
        </p:nvCxnSpPr>
        <p:spPr>
          <a:xfrm flipH="1" flipV="1">
            <a:off x="4867833" y="3496233"/>
            <a:ext cx="211647" cy="195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BE0DC284-E3DD-4B11-8F78-D8B1140D7308}"/>
              </a:ext>
            </a:extLst>
          </p:cNvPr>
          <p:cNvCxnSpPr>
            <a:cxnSpLocks/>
          </p:cNvCxnSpPr>
          <p:nvPr/>
        </p:nvCxnSpPr>
        <p:spPr>
          <a:xfrm flipH="1">
            <a:off x="4885765" y="3684492"/>
            <a:ext cx="211647" cy="195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>
            <a:extLst>
              <a:ext uri="{FF2B5EF4-FFF2-40B4-BE49-F238E27FC236}">
                <a16:creationId xmlns:a16="http://schemas.microsoft.com/office/drawing/2014/main" id="{8A385E4A-09EB-4008-AD8E-0FC1593AB300}"/>
              </a:ext>
            </a:extLst>
          </p:cNvPr>
          <p:cNvSpPr/>
          <p:nvPr/>
        </p:nvSpPr>
        <p:spPr>
          <a:xfrm>
            <a:off x="7100048" y="3603813"/>
            <a:ext cx="157853" cy="197227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n>
                <a:solidFill>
                  <a:schemeClr val="accent1"/>
                </a:solidFill>
              </a:ln>
              <a:noFill/>
            </a:endParaRPr>
          </a:p>
        </p:txBody>
      </p: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AA91FA34-E9E3-4D75-95A7-C96531669431}"/>
              </a:ext>
            </a:extLst>
          </p:cNvPr>
          <p:cNvCxnSpPr>
            <a:stCxn id="19" idx="3"/>
          </p:cNvCxnSpPr>
          <p:nvPr/>
        </p:nvCxnSpPr>
        <p:spPr>
          <a:xfrm flipV="1">
            <a:off x="4872479" y="3709542"/>
            <a:ext cx="224933" cy="2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FD7CD35B-B144-44E1-B3B3-C8C44482F047}"/>
              </a:ext>
            </a:extLst>
          </p:cNvPr>
          <p:cNvCxnSpPr>
            <a:stCxn id="33" idx="1"/>
            <a:endCxn id="70" idx="6"/>
          </p:cNvCxnSpPr>
          <p:nvPr/>
        </p:nvCxnSpPr>
        <p:spPr>
          <a:xfrm flipH="1" flipV="1">
            <a:off x="7257901" y="3702427"/>
            <a:ext cx="224122" cy="7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79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35A054D-E5B0-4848-BA73-85EF7F35B6E1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CD969E-DC4C-4772-8FE8-2EE1177401C7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6C7A2E-A02E-4334-BC43-F1BDCA961975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64081-BFC6-4446-BABA-CB7BDAB7264E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5EFF924-E596-463C-815F-0221E297275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B3C5B6-CDAD-4C31-A12A-E01903112C54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3.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BC906D-D4F5-4792-84F9-2C019B9D2B30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모델링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A1E3252-0689-49D5-818B-D965552B2F39}"/>
              </a:ext>
            </a:extLst>
          </p:cNvPr>
          <p:cNvGrpSpPr/>
          <p:nvPr/>
        </p:nvGrpSpPr>
        <p:grpSpPr>
          <a:xfrm>
            <a:off x="2531623" y="1442532"/>
            <a:ext cx="3444237" cy="1453093"/>
            <a:chOff x="2119248" y="2774576"/>
            <a:chExt cx="3444237" cy="145309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37540C0-FB5B-4205-A3DE-AE55E2B9D24A}"/>
                </a:ext>
              </a:extLst>
            </p:cNvPr>
            <p:cNvSpPr/>
            <p:nvPr/>
          </p:nvSpPr>
          <p:spPr>
            <a:xfrm>
              <a:off x="2119248" y="3276599"/>
              <a:ext cx="2041247" cy="951070"/>
            </a:xfrm>
            <a:prstGeom prst="rect">
              <a:avLst/>
            </a:prstGeom>
            <a:solidFill>
              <a:srgbClr val="5CA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 err="1"/>
                <a:t>patientName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Disease</a:t>
              </a:r>
            </a:p>
            <a:p>
              <a:pPr algn="ctr"/>
              <a:r>
                <a:rPr lang="en-US" altLang="ko-KR" sz="1400" dirty="0"/>
                <a:t>Sex</a:t>
              </a:r>
            </a:p>
            <a:p>
              <a:pPr algn="ctr"/>
              <a:r>
                <a:rPr lang="en-US" altLang="ko-KR" sz="1400" dirty="0"/>
                <a:t>Age</a:t>
              </a:r>
              <a:endParaRPr lang="ko-KR" altLang="en-US" sz="14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ECBC6E6-82EA-4C1C-B3D1-19BADAA62EA4}"/>
                </a:ext>
              </a:extLst>
            </p:cNvPr>
            <p:cNvSpPr/>
            <p:nvPr/>
          </p:nvSpPr>
          <p:spPr>
            <a:xfrm>
              <a:off x="2119249" y="2774576"/>
              <a:ext cx="2041247" cy="5020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 err="1"/>
                <a:t>patientID</a:t>
              </a:r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087EB79-CE05-404B-BFD5-5D54F0678013}"/>
                </a:ext>
              </a:extLst>
            </p:cNvPr>
            <p:cNvSpPr txBox="1"/>
            <p:nvPr/>
          </p:nvSpPr>
          <p:spPr>
            <a:xfrm>
              <a:off x="4224657" y="280073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현재환자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06AEB78-4ABD-4A7D-8ECB-72326429DD63}"/>
              </a:ext>
            </a:extLst>
          </p:cNvPr>
          <p:cNvGrpSpPr/>
          <p:nvPr/>
        </p:nvGrpSpPr>
        <p:grpSpPr>
          <a:xfrm>
            <a:off x="6985893" y="1411968"/>
            <a:ext cx="3164329" cy="1403524"/>
            <a:chOff x="9734797" y="3649393"/>
            <a:chExt cx="3164329" cy="140352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4BEF9DF-EB6D-47F9-9700-BB37324B56DD}"/>
                </a:ext>
              </a:extLst>
            </p:cNvPr>
            <p:cNvSpPr/>
            <p:nvPr/>
          </p:nvSpPr>
          <p:spPr>
            <a:xfrm>
              <a:off x="9734797" y="4320873"/>
              <a:ext cx="2041247" cy="732044"/>
            </a:xfrm>
            <a:prstGeom prst="rect">
              <a:avLst/>
            </a:prstGeom>
            <a:solidFill>
              <a:srgbClr val="5CA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Food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57CF74B-1232-4B0B-8489-16F3734EE868}"/>
                </a:ext>
              </a:extLst>
            </p:cNvPr>
            <p:cNvSpPr/>
            <p:nvPr/>
          </p:nvSpPr>
          <p:spPr>
            <a:xfrm>
              <a:off x="9734798" y="3716578"/>
              <a:ext cx="2041247" cy="60429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 err="1"/>
                <a:t>Diet_ID</a:t>
              </a:r>
              <a:endParaRPr lang="en-US" altLang="ko-KR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B161340-8880-4771-9FAC-8B48E3593801}"/>
                </a:ext>
              </a:extLst>
            </p:cNvPr>
            <p:cNvSpPr txBox="1"/>
            <p:nvPr/>
          </p:nvSpPr>
          <p:spPr>
            <a:xfrm>
              <a:off x="11791130" y="364939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식단표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94A8BB84-19CC-43B7-9B61-ADDFFA01132C}"/>
              </a:ext>
            </a:extLst>
          </p:cNvPr>
          <p:cNvGrpSpPr/>
          <p:nvPr/>
        </p:nvGrpSpPr>
        <p:grpSpPr>
          <a:xfrm>
            <a:off x="6974565" y="4255673"/>
            <a:ext cx="3667892" cy="2194099"/>
            <a:chOff x="415953" y="3701239"/>
            <a:chExt cx="3667892" cy="219409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B80BC04-3D70-4E6F-986C-0A651CF68630}"/>
                </a:ext>
              </a:extLst>
            </p:cNvPr>
            <p:cNvSpPr/>
            <p:nvPr/>
          </p:nvSpPr>
          <p:spPr>
            <a:xfrm>
              <a:off x="415953" y="4203261"/>
              <a:ext cx="2041247" cy="1692077"/>
            </a:xfrm>
            <a:prstGeom prst="rect">
              <a:avLst/>
            </a:prstGeom>
            <a:solidFill>
              <a:srgbClr val="5CA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 err="1"/>
                <a:t>Single_Serving_Calorie</a:t>
              </a:r>
              <a:endParaRPr lang="en-US" altLang="ko-KR" sz="1400" dirty="0"/>
            </a:p>
            <a:p>
              <a:pPr algn="ctr"/>
              <a:r>
                <a:rPr lang="en-US" altLang="ko-KR" sz="1400" dirty="0" err="1"/>
                <a:t>Carbonydrate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Protein</a:t>
              </a:r>
            </a:p>
            <a:p>
              <a:pPr algn="ctr"/>
              <a:r>
                <a:rPr lang="en-US" altLang="ko-KR" sz="1400" dirty="0"/>
                <a:t>Fat</a:t>
              </a:r>
            </a:p>
            <a:p>
              <a:pPr algn="ctr"/>
              <a:r>
                <a:rPr lang="en-US" altLang="ko-KR" sz="1400" dirty="0"/>
                <a:t>Cholesterol</a:t>
              </a:r>
            </a:p>
            <a:p>
              <a:pPr algn="ctr"/>
              <a:r>
                <a:rPr lang="en-US" altLang="ko-KR" sz="1400" dirty="0" err="1"/>
                <a:t>Dietary_Fiber</a:t>
              </a:r>
              <a:endParaRPr lang="en-US" altLang="ko-KR" sz="1400" dirty="0"/>
            </a:p>
            <a:p>
              <a:pPr algn="ctr"/>
              <a:r>
                <a:rPr lang="en-US" altLang="ko-KR" sz="1400" dirty="0" err="1"/>
                <a:t>Sidium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Classification</a:t>
              </a:r>
              <a:endParaRPr lang="ko-KR" altLang="en-US" sz="1400" dirty="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DBBE1CD-E6BB-48AC-A0CC-2AA7A32A54C3}"/>
                </a:ext>
              </a:extLst>
            </p:cNvPr>
            <p:cNvSpPr/>
            <p:nvPr/>
          </p:nvSpPr>
          <p:spPr>
            <a:xfrm>
              <a:off x="415954" y="3701239"/>
              <a:ext cx="2041247" cy="5020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/>
                <a:t>Food</a:t>
              </a:r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ED931A6-71BA-40FC-B6D5-B5DF135BCDC3}"/>
                </a:ext>
              </a:extLst>
            </p:cNvPr>
            <p:cNvSpPr txBox="1"/>
            <p:nvPr/>
          </p:nvSpPr>
          <p:spPr>
            <a:xfrm>
              <a:off x="2514185" y="3701239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식단영양소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8BD7EDC-1378-44F6-B209-7B265017E5F4}"/>
              </a:ext>
            </a:extLst>
          </p:cNvPr>
          <p:cNvCxnSpPr>
            <a:cxnSpLocks/>
          </p:cNvCxnSpPr>
          <p:nvPr/>
        </p:nvCxnSpPr>
        <p:spPr>
          <a:xfrm>
            <a:off x="7881010" y="4141697"/>
            <a:ext cx="2320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E2DC455-0824-4710-AF38-C191CD54C212}"/>
              </a:ext>
            </a:extLst>
          </p:cNvPr>
          <p:cNvCxnSpPr>
            <a:cxnSpLocks/>
          </p:cNvCxnSpPr>
          <p:nvPr/>
        </p:nvCxnSpPr>
        <p:spPr>
          <a:xfrm flipV="1">
            <a:off x="7995190" y="2815492"/>
            <a:ext cx="11327" cy="144018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6E3F791-99BE-4186-91B8-B876511474C6}"/>
              </a:ext>
            </a:extLst>
          </p:cNvPr>
          <p:cNvCxnSpPr>
            <a:cxnSpLocks/>
          </p:cNvCxnSpPr>
          <p:nvPr/>
        </p:nvCxnSpPr>
        <p:spPr>
          <a:xfrm>
            <a:off x="7889975" y="2967380"/>
            <a:ext cx="2320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BC59DB8-B265-4BAF-981A-A4CCD5FCA7AA}"/>
              </a:ext>
            </a:extLst>
          </p:cNvPr>
          <p:cNvCxnSpPr/>
          <p:nvPr/>
        </p:nvCxnSpPr>
        <p:spPr>
          <a:xfrm flipV="1">
            <a:off x="7995188" y="2815492"/>
            <a:ext cx="126839" cy="151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D913051A-7A11-4D8D-BD5F-1D5F07D45EC0}"/>
              </a:ext>
            </a:extLst>
          </p:cNvPr>
          <p:cNvCxnSpPr>
            <a:cxnSpLocks/>
          </p:cNvCxnSpPr>
          <p:nvPr/>
        </p:nvCxnSpPr>
        <p:spPr>
          <a:xfrm flipH="1" flipV="1">
            <a:off x="7869684" y="2815490"/>
            <a:ext cx="126839" cy="151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타원 72">
            <a:extLst>
              <a:ext uri="{FF2B5EF4-FFF2-40B4-BE49-F238E27FC236}">
                <a16:creationId xmlns:a16="http://schemas.microsoft.com/office/drawing/2014/main" id="{0006076C-44D0-4563-92B6-22541154F663}"/>
              </a:ext>
            </a:extLst>
          </p:cNvPr>
          <p:cNvSpPr/>
          <p:nvPr/>
        </p:nvSpPr>
        <p:spPr>
          <a:xfrm rot="16200000">
            <a:off x="7942212" y="2945933"/>
            <a:ext cx="123881" cy="15851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368FFF9F-C48C-42DE-8EA6-67971A1E4611}"/>
              </a:ext>
            </a:extLst>
          </p:cNvPr>
          <p:cNvCxnSpPr/>
          <p:nvPr/>
        </p:nvCxnSpPr>
        <p:spPr>
          <a:xfrm flipH="1">
            <a:off x="4491318" y="2151529"/>
            <a:ext cx="2483247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49057446-F936-458C-88B6-35694143450A}"/>
              </a:ext>
            </a:extLst>
          </p:cNvPr>
          <p:cNvCxnSpPr/>
          <p:nvPr/>
        </p:nvCxnSpPr>
        <p:spPr>
          <a:xfrm>
            <a:off x="4760259" y="2038623"/>
            <a:ext cx="0" cy="230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48C5318B-5F53-4F46-95FF-E74DF4AEFA4C}"/>
              </a:ext>
            </a:extLst>
          </p:cNvPr>
          <p:cNvCxnSpPr/>
          <p:nvPr/>
        </p:nvCxnSpPr>
        <p:spPr>
          <a:xfrm>
            <a:off x="6822142" y="2038623"/>
            <a:ext cx="0" cy="230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>
            <a:extLst>
              <a:ext uri="{FF2B5EF4-FFF2-40B4-BE49-F238E27FC236}">
                <a16:creationId xmlns:a16="http://schemas.microsoft.com/office/drawing/2014/main" id="{0CE2C39D-F76B-495F-BB45-19A2766FEC7D}"/>
              </a:ext>
            </a:extLst>
          </p:cNvPr>
          <p:cNvSpPr/>
          <p:nvPr/>
        </p:nvSpPr>
        <p:spPr>
          <a:xfrm rot="10800000">
            <a:off x="6690040" y="2074502"/>
            <a:ext cx="123881" cy="15851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10ED224E-5FC7-4B04-8EE5-54291B88AD04}"/>
              </a:ext>
            </a:extLst>
          </p:cNvPr>
          <p:cNvCxnSpPr>
            <a:cxnSpLocks/>
          </p:cNvCxnSpPr>
          <p:nvPr/>
        </p:nvCxnSpPr>
        <p:spPr>
          <a:xfrm flipH="1" flipV="1">
            <a:off x="4554946" y="2038623"/>
            <a:ext cx="198718" cy="115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2E5C75C7-5444-436D-AA37-D7684F51C4C7}"/>
              </a:ext>
            </a:extLst>
          </p:cNvPr>
          <p:cNvCxnSpPr>
            <a:cxnSpLocks/>
          </p:cNvCxnSpPr>
          <p:nvPr/>
        </p:nvCxnSpPr>
        <p:spPr>
          <a:xfrm flipH="1">
            <a:off x="4563904" y="2146199"/>
            <a:ext cx="198718" cy="115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2E8CAA6-3A7B-4331-9287-E16D4ABDEF99}"/>
              </a:ext>
            </a:extLst>
          </p:cNvPr>
          <p:cNvCxnSpPr>
            <a:cxnSpLocks/>
          </p:cNvCxnSpPr>
          <p:nvPr/>
        </p:nvCxnSpPr>
        <p:spPr>
          <a:xfrm flipH="1">
            <a:off x="6811173" y="2155164"/>
            <a:ext cx="207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863DAA6-36DD-482E-A167-F56FB697F0F4}"/>
              </a:ext>
            </a:extLst>
          </p:cNvPr>
          <p:cNvCxnSpPr>
            <a:stCxn id="73" idx="6"/>
            <a:endCxn id="33" idx="2"/>
          </p:cNvCxnSpPr>
          <p:nvPr/>
        </p:nvCxnSpPr>
        <p:spPr>
          <a:xfrm flipV="1">
            <a:off x="8004153" y="2815492"/>
            <a:ext cx="2364" cy="14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7C7D9C87-6858-4B0F-A083-2FE50898D2D7}"/>
              </a:ext>
            </a:extLst>
          </p:cNvPr>
          <p:cNvCxnSpPr>
            <a:cxnSpLocks/>
          </p:cNvCxnSpPr>
          <p:nvPr/>
        </p:nvCxnSpPr>
        <p:spPr>
          <a:xfrm flipV="1">
            <a:off x="7995186" y="4151235"/>
            <a:ext cx="2364" cy="14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5FCD27-3E3A-4DA2-8D56-678C0246FB2A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F422F3-C279-47BA-BCC1-42CC2F8B68EB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92A97F-F8B6-4340-8E76-A0EAF6BFB2A0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351100-FFEE-4C48-9491-CF0F6B4901F9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67F368A-8664-4E8F-8E14-2A4E950C71DA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E79494-9D2D-4A78-B9A4-3DA5E88F11E6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D26CDA-1776-459B-87BF-0B328EAF6C76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9EF9CF6-0A2A-4B62-99F8-C4FE5404FDAC}"/>
              </a:ext>
            </a:extLst>
          </p:cNvPr>
          <p:cNvCxnSpPr/>
          <p:nvPr/>
        </p:nvCxnSpPr>
        <p:spPr>
          <a:xfrm flipV="1">
            <a:off x="6811173" y="2038623"/>
            <a:ext cx="174720" cy="115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171FBC49-A05E-40B7-AB20-D243844016B7}"/>
              </a:ext>
            </a:extLst>
          </p:cNvPr>
          <p:cNvCxnSpPr/>
          <p:nvPr/>
        </p:nvCxnSpPr>
        <p:spPr>
          <a:xfrm>
            <a:off x="6811173" y="2153759"/>
            <a:ext cx="163392" cy="114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EEE0C45-CBC1-4481-9F3B-C2C9D5ED9BFA}"/>
              </a:ext>
            </a:extLst>
          </p:cNvPr>
          <p:cNvCxnSpPr/>
          <p:nvPr/>
        </p:nvCxnSpPr>
        <p:spPr>
          <a:xfrm>
            <a:off x="4554946" y="2153759"/>
            <a:ext cx="205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8B93D83-0D68-48F2-80D9-91EE15356B59}"/>
              </a:ext>
            </a:extLst>
          </p:cNvPr>
          <p:cNvCxnSpPr/>
          <p:nvPr/>
        </p:nvCxnSpPr>
        <p:spPr>
          <a:xfrm>
            <a:off x="6840436" y="2153759"/>
            <a:ext cx="205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219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35A054D-E5B0-4848-BA73-85EF7F35B6E1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CD969E-DC4C-4772-8FE8-2EE1177401C7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6C7A2E-A02E-4334-BC43-F1BDCA961975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64081-BFC6-4446-BABA-CB7BDAB7264E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5EFF924-E596-463C-815F-0221E297275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B3C5B6-CDAD-4C31-A12A-E01903112C54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4.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BC906D-D4F5-4792-84F9-2C019B9D2B30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A0BCE9-40BB-4B3B-B65E-A48680B8EA53}"/>
              </a:ext>
            </a:extLst>
          </p:cNvPr>
          <p:cNvSpPr txBox="1"/>
          <p:nvPr/>
        </p:nvSpPr>
        <p:spPr>
          <a:xfrm>
            <a:off x="3268103" y="1601229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최종 </a:t>
            </a:r>
            <a:r>
              <a:rPr lang="en-US" altLang="ko-KR" dirty="0"/>
              <a:t>EE-R</a:t>
            </a:r>
            <a:r>
              <a:rPr lang="ko-KR" altLang="en-US" dirty="0"/>
              <a:t> </a:t>
            </a:r>
            <a:r>
              <a:rPr lang="ko-KR" altLang="en-US" dirty="0" err="1"/>
              <a:t>다이어</a:t>
            </a:r>
            <a:r>
              <a:rPr lang="ko-KR" altLang="en-US" dirty="0"/>
              <a:t> 그램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13A79A-09C9-47A6-804D-CB8625071BC1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17236BC-D37E-4E9B-9C16-5574E48ECC79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2AE2FB-6CAE-4075-8916-00B869842139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F962837-B03D-4F5C-AF90-4065F6F956D1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6E5A86-2ABC-46D6-A674-4F14BB817ABF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03431FC-BCCF-47F4-A6A3-9016F532B49A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F8BB74A-6C98-4CE4-B105-32A44775D6E2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042A153-EED2-48B1-A6A6-7EA4A603E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845" y="2033314"/>
            <a:ext cx="6122894" cy="437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1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35A054D-E5B0-4848-BA73-85EF7F35B6E1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CD969E-DC4C-4772-8FE8-2EE1177401C7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6C7A2E-A02E-4334-BC43-F1BDCA961975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64081-BFC6-4446-BABA-CB7BDAB7264E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5EFF924-E596-463C-815F-0221E297275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B3C5B6-CDAD-4C31-A12A-E01903112C54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4.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BC906D-D4F5-4792-84F9-2C019B9D2B30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B45FCBA-B0DC-4378-9C59-5AA4A6FA46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42415" y="2277669"/>
            <a:ext cx="3200398" cy="26079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93FCDE-8303-4377-B0C0-ED78EDE82718}"/>
              </a:ext>
            </a:extLst>
          </p:cNvPr>
          <p:cNvSpPr txBox="1"/>
          <p:nvPr/>
        </p:nvSpPr>
        <p:spPr>
          <a:xfrm>
            <a:off x="2078857" y="4912511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현재환자 테이블 작성 </a:t>
            </a:r>
            <a:r>
              <a:rPr lang="en-US" altLang="ko-KR" dirty="0"/>
              <a:t>DDL&gt;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7C93DA-94A8-461E-93D8-B48B050438C8}"/>
              </a:ext>
            </a:extLst>
          </p:cNvPr>
          <p:cNvSpPr txBox="1"/>
          <p:nvPr/>
        </p:nvSpPr>
        <p:spPr>
          <a:xfrm>
            <a:off x="7320385" y="5029052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현재환자 테이블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9952DB6A-D553-4075-99ED-79A38BC07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340" y="2379338"/>
            <a:ext cx="4776751" cy="237178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03F5AC-6441-43E7-9D22-A623B9B66F3C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778F284-7093-458D-A344-0E01D77C53D6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8C54441-F7D4-436B-B84D-F206D58AC96A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9847AF-26E3-4846-91ED-1AFD1E700095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C35B0F4-8735-4989-A2A4-A056CB09B7FB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21F98F2-67A2-4089-9364-897D4857E605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9B8321-A547-40E1-B3BB-0486C3916C48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3968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35A054D-E5B0-4848-BA73-85EF7F35B6E1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CD969E-DC4C-4772-8FE8-2EE1177401C7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6C7A2E-A02E-4334-BC43-F1BDCA961975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64081-BFC6-4446-BABA-CB7BDAB7264E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5EFF924-E596-463C-815F-0221E297275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B3C5B6-CDAD-4C31-A12A-E01903112C54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4.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BC906D-D4F5-4792-84F9-2C019B9D2B30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A700D41-D0B4-40AC-8629-F67EA4C72C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94242" y="1941195"/>
            <a:ext cx="4928235" cy="31299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90D765-0B1D-4D2C-893F-3A5B3EC80CEA}"/>
              </a:ext>
            </a:extLst>
          </p:cNvPr>
          <p:cNvSpPr txBox="1"/>
          <p:nvPr/>
        </p:nvSpPr>
        <p:spPr>
          <a:xfrm>
            <a:off x="7331259" y="5423499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현재환자측정 테이블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DF2C64-3264-44CB-B7BF-8B64C0AD1A2B}"/>
              </a:ext>
            </a:extLst>
          </p:cNvPr>
          <p:cNvSpPr txBox="1"/>
          <p:nvPr/>
        </p:nvSpPr>
        <p:spPr>
          <a:xfrm>
            <a:off x="1647573" y="5423499"/>
            <a:ext cx="349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현재환자측정 테이블 작성 </a:t>
            </a:r>
            <a:r>
              <a:rPr lang="en-US" altLang="ko-KR" dirty="0"/>
              <a:t>DDL&gt;</a:t>
            </a:r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47AB26F-394D-4D3A-9999-E768017BFC40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4141974-E95B-4D87-9DED-9B25257B5E36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6D495F-8CB3-470E-8D7E-4077F9C2BC2A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528B6F1-60C0-43AE-85DA-04F499C4A205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E2B2A0C-EE27-46B7-A20D-0C6E2217A665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129D949-8457-4EB0-BAC1-6D21B0FD71D4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2C9120A-D91E-4DC4-BC9D-906BD0887857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003DBD6-23FC-4CB8-A53D-794120306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826" y="1941195"/>
            <a:ext cx="3876218" cy="302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84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35A054D-E5B0-4848-BA73-85EF7F35B6E1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CD969E-DC4C-4772-8FE8-2EE1177401C7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6C7A2E-A02E-4334-BC43-F1BDCA961975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64081-BFC6-4446-BABA-CB7BDAB7264E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5EFF924-E596-463C-815F-0221E297275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B3C5B6-CDAD-4C31-A12A-E01903112C54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4.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BC906D-D4F5-4792-84F9-2C019B9D2B30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E8D9F6-AFF9-455E-999B-9CED1F8D7D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0464" y="1733867"/>
            <a:ext cx="2106930" cy="33902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8A8F2BD-15BD-484A-BE82-B536CDFEA8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09868" y="1733867"/>
            <a:ext cx="2025015" cy="33127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64432B9-D33C-49EB-A89B-E1C5F890404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17010" y="1733867"/>
            <a:ext cx="2025650" cy="10414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EA9552-8525-4BE9-B385-3A2DAE1B50E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537687" y="2579687"/>
            <a:ext cx="5464810" cy="2466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0B617E-AC17-479A-9A41-AD11E2E0BF8F}"/>
              </a:ext>
            </a:extLst>
          </p:cNvPr>
          <p:cNvSpPr txBox="1"/>
          <p:nvPr/>
        </p:nvSpPr>
        <p:spPr>
          <a:xfrm>
            <a:off x="1647573" y="5423499"/>
            <a:ext cx="30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과거환자 테이블 작성 </a:t>
            </a:r>
            <a:r>
              <a:rPr lang="en-US" altLang="ko-KR" dirty="0"/>
              <a:t>DDL&gt;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B14CFB-EEC3-40F7-AB00-6C5F117100CA}"/>
              </a:ext>
            </a:extLst>
          </p:cNvPr>
          <p:cNvSpPr txBox="1"/>
          <p:nvPr/>
        </p:nvSpPr>
        <p:spPr>
          <a:xfrm>
            <a:off x="6944248" y="539645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과거환자 테이블 작성 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45610D-01C5-4E42-8B62-3F100BDD60EF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66F2714-C181-4558-82D9-0155D2B42A7F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23C1EA-50C6-4DBA-B4C9-D6C8A7A8C7BD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02D945-F90C-42D8-85DE-2BF6C6E71945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0C3C2AB-1444-4782-A5D2-32BADFCF842A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04D3ECA-7BAD-45DC-953B-AA69ECACED1B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8E03679-6813-481E-B8E6-5C26D131CCA7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9779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35A054D-E5B0-4848-BA73-85EF7F35B6E1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CD969E-DC4C-4772-8FE8-2EE1177401C7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6C7A2E-A02E-4334-BC43-F1BDCA961975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64081-BFC6-4446-BABA-CB7BDAB7264E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5EFF924-E596-463C-815F-0221E297275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B3C5B6-CDAD-4C31-A12A-E01903112C54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4.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BC906D-D4F5-4792-84F9-2C019B9D2B30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FA9E8F6-8410-4BD9-8B37-2A52E63AB4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97742" y="2205318"/>
            <a:ext cx="4567948" cy="233906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731DE29-48FF-4AE8-841A-D694768C3A1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36990" y="1465469"/>
            <a:ext cx="2721610" cy="44850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FDF45D-F8F2-4083-ACA9-14E2BEF6AD27}"/>
              </a:ext>
            </a:extLst>
          </p:cNvPr>
          <p:cNvSpPr txBox="1"/>
          <p:nvPr/>
        </p:nvSpPr>
        <p:spPr>
          <a:xfrm>
            <a:off x="2633400" y="4903544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식사 테이블 작성 </a:t>
            </a:r>
            <a:r>
              <a:rPr lang="en-US" altLang="ko-KR" dirty="0"/>
              <a:t>DDL&gt;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4E16B1-CB2F-4844-A94D-FDB00559AA90}"/>
              </a:ext>
            </a:extLst>
          </p:cNvPr>
          <p:cNvSpPr txBox="1"/>
          <p:nvPr/>
        </p:nvSpPr>
        <p:spPr>
          <a:xfrm>
            <a:off x="9352296" y="5581142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식사 테이블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BE0D43-CBC3-4670-B10B-5440EEF696DC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465EFA1-3350-4D38-8846-A0FA5D640C46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B67FF02-2ADC-43D0-8E4B-773A0192B879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EBE869C-23B8-4F99-9DFB-59E9A36FAF9C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1033174-3E16-4B53-A4B1-DC6D1C606F0A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D732CD1-3BAB-42A4-ACC9-401DF5AC0122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273CEA3-7D7E-4D77-B221-2588A43151D3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644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35A054D-E5B0-4848-BA73-85EF7F35B6E1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CD969E-DC4C-4772-8FE8-2EE1177401C7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6C7A2E-A02E-4334-BC43-F1BDCA961975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64081-BFC6-4446-BABA-CB7BDAB7264E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5EFF924-E596-463C-815F-0221E297275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B3C5B6-CDAD-4C31-A12A-E01903112C54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4.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BC906D-D4F5-4792-84F9-2C019B9D2B30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275393B-575F-47B8-8760-2E345BD3C7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71821" y="2276363"/>
            <a:ext cx="4681855" cy="18211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68470E-193D-49AF-9D7D-FB9DE1048285}"/>
              </a:ext>
            </a:extLst>
          </p:cNvPr>
          <p:cNvSpPr txBox="1"/>
          <p:nvPr/>
        </p:nvSpPr>
        <p:spPr>
          <a:xfrm>
            <a:off x="2673659" y="4309495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식단표 테이블 작성 </a:t>
            </a:r>
            <a:r>
              <a:rPr lang="en-US" altLang="ko-KR" dirty="0"/>
              <a:t>DDL&gt;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7944757-FEC6-4416-AC87-44326E07A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87" y="1250316"/>
            <a:ext cx="3227684" cy="48277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558A04-6518-4C4C-9357-B89907211B52}"/>
              </a:ext>
            </a:extLst>
          </p:cNvPr>
          <p:cNvSpPr txBox="1"/>
          <p:nvPr/>
        </p:nvSpPr>
        <p:spPr>
          <a:xfrm>
            <a:off x="9217434" y="5543153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식단표 테이블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86A928-36D2-4B47-8546-9356A259B150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49204E-B050-4A9E-B4EA-A21E012A7471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43AD900-D03E-4384-ACD4-F20B77FC13FA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C67871-C391-4329-937E-CFB0AEE494E7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B86B65-EB14-4012-9DA5-B63AE732D49A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59E660F-02D1-4DFF-87F2-7EE23EBDDF1A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FF5D9A9-3C66-4640-89C8-9EE63D612B66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0679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35A054D-E5B0-4848-BA73-85EF7F35B6E1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CD969E-DC4C-4772-8FE8-2EE1177401C7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6C7A2E-A02E-4334-BC43-F1BDCA961975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64081-BFC6-4446-BABA-CB7BDAB7264E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5EFF924-E596-463C-815F-0221E297275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B3C5B6-CDAD-4C31-A12A-E01903112C54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4.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BC906D-D4F5-4792-84F9-2C019B9D2B30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11661F4-5B02-4300-9257-F9D3F13613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95718" y="1649730"/>
            <a:ext cx="3783106" cy="35585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CE2A2B-7229-4219-902C-7D9B373D5E7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41936" y="1649729"/>
            <a:ext cx="5667375" cy="35585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B2E362-F1D5-4E24-8410-4BD8070F30E9}"/>
              </a:ext>
            </a:extLst>
          </p:cNvPr>
          <p:cNvSpPr txBox="1"/>
          <p:nvPr/>
        </p:nvSpPr>
        <p:spPr>
          <a:xfrm>
            <a:off x="1965447" y="5238352"/>
            <a:ext cx="326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식단영양소 테이블 작성 </a:t>
            </a:r>
            <a:r>
              <a:rPr lang="en-US" altLang="ko-KR" dirty="0"/>
              <a:t>DDL&gt;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C98650-97E3-4C63-9F77-4CCDFBFB14B0}"/>
              </a:ext>
            </a:extLst>
          </p:cNvPr>
          <p:cNvSpPr txBox="1"/>
          <p:nvPr/>
        </p:nvSpPr>
        <p:spPr>
          <a:xfrm>
            <a:off x="7238635" y="5214422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식단영양소 테이블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5112B2-9891-4727-9371-66839FFEE701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F7B0C07-5C9D-4233-BC33-12D0C0F9E6B1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6BB183-4D7B-478E-9EFF-CCADB4ACA63F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AD2E0D7-7770-405D-9500-ED5C89ADFBB9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9566D77-40C3-4770-A59C-64870FCC6C63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484B21-1CE9-4DC0-B565-2DC725D71B11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C603B90-6FF9-4750-A991-F86749E11901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7207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EE224F1-C45E-4928-A221-8933DE7648B5}"/>
              </a:ext>
            </a:extLst>
          </p:cNvPr>
          <p:cNvSpPr/>
          <p:nvPr/>
        </p:nvSpPr>
        <p:spPr>
          <a:xfrm>
            <a:off x="3541058" y="0"/>
            <a:ext cx="8650941" cy="6857999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07055E-C8C2-457F-AEE7-0C544978C4A9}"/>
              </a:ext>
            </a:extLst>
          </p:cNvPr>
          <p:cNvSpPr txBox="1"/>
          <p:nvPr/>
        </p:nvSpPr>
        <p:spPr>
          <a:xfrm>
            <a:off x="288131" y="1029234"/>
            <a:ext cx="22990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600" b="1" spc="600" dirty="0">
                <a:latin typeface="Montserrat Black" panose="00000A00000000000000" pitchFamily="2" charset="0"/>
              </a:rPr>
              <a:t>목 차</a:t>
            </a:r>
            <a:endParaRPr lang="id-ID" sz="6600" b="1" spc="600" dirty="0">
              <a:latin typeface="Montserrat Black" panose="00000A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DDAE39-6340-4DFF-B0E7-3CDA648D06EE}"/>
              </a:ext>
            </a:extLst>
          </p:cNvPr>
          <p:cNvSpPr txBox="1"/>
          <p:nvPr/>
        </p:nvSpPr>
        <p:spPr>
          <a:xfrm>
            <a:off x="4397665" y="75614"/>
            <a:ext cx="1136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spc="600" dirty="0">
                <a:solidFill>
                  <a:schemeClr val="bg2"/>
                </a:solidFill>
                <a:latin typeface="Montserrat Black" panose="00000A00000000000000" pitchFamily="2" charset="0"/>
              </a:rPr>
              <a:t>01.</a:t>
            </a:r>
            <a:endParaRPr lang="id-ID" sz="4400" b="1" spc="600" dirty="0">
              <a:solidFill>
                <a:schemeClr val="bg2"/>
              </a:solidFill>
              <a:latin typeface="Montserrat Black" panose="00000A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BB4740-E4C8-4F1A-9C60-D7CCE64E62E0}"/>
              </a:ext>
            </a:extLst>
          </p:cNvPr>
          <p:cNvSpPr txBox="1"/>
          <p:nvPr/>
        </p:nvSpPr>
        <p:spPr>
          <a:xfrm>
            <a:off x="5595166" y="355367"/>
            <a:ext cx="181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아이디어 선정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036744-A374-475A-B9BB-D5C7AD3A85B7}"/>
              </a:ext>
            </a:extLst>
          </p:cNvPr>
          <p:cNvSpPr txBox="1"/>
          <p:nvPr/>
        </p:nvSpPr>
        <p:spPr>
          <a:xfrm>
            <a:off x="4397666" y="1054290"/>
            <a:ext cx="1136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spc="600" dirty="0">
                <a:solidFill>
                  <a:schemeClr val="bg2"/>
                </a:solidFill>
                <a:latin typeface="Montserrat Black" panose="00000A00000000000000" pitchFamily="2" charset="0"/>
              </a:rPr>
              <a:t>02.</a:t>
            </a:r>
            <a:endParaRPr lang="id-ID" sz="4400" b="1" spc="600" dirty="0">
              <a:solidFill>
                <a:schemeClr val="bg2"/>
              </a:solidFill>
              <a:latin typeface="Montserrat Black" panose="00000A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5DF6F9-B20F-45AD-A9AB-6898890FC5EC}"/>
              </a:ext>
            </a:extLst>
          </p:cNvPr>
          <p:cNvSpPr txBox="1"/>
          <p:nvPr/>
        </p:nvSpPr>
        <p:spPr>
          <a:xfrm>
            <a:off x="5595166" y="1269733"/>
            <a:ext cx="181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수집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812255-E556-4034-8BFA-EC6BB062477D}"/>
              </a:ext>
            </a:extLst>
          </p:cNvPr>
          <p:cNvSpPr txBox="1"/>
          <p:nvPr/>
        </p:nvSpPr>
        <p:spPr>
          <a:xfrm>
            <a:off x="4397666" y="2047757"/>
            <a:ext cx="1136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spc="600" dirty="0">
                <a:solidFill>
                  <a:schemeClr val="bg2"/>
                </a:solidFill>
                <a:latin typeface="Montserrat Black" panose="00000A00000000000000" pitchFamily="2" charset="0"/>
              </a:rPr>
              <a:t>03.</a:t>
            </a:r>
            <a:endParaRPr lang="id-ID" sz="4400" b="1" spc="600" dirty="0">
              <a:solidFill>
                <a:schemeClr val="bg2"/>
              </a:solidFill>
              <a:latin typeface="Montserrat Black" panose="00000A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EE7D53-BFA7-4B04-9A3D-355A37CB4205}"/>
              </a:ext>
            </a:extLst>
          </p:cNvPr>
          <p:cNvSpPr txBox="1"/>
          <p:nvPr/>
        </p:nvSpPr>
        <p:spPr>
          <a:xfrm>
            <a:off x="5595166" y="2263200"/>
            <a:ext cx="181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모델링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1D9A77-70D6-4EB5-84F5-2BAA8232A935}"/>
              </a:ext>
            </a:extLst>
          </p:cNvPr>
          <p:cNvSpPr txBox="1"/>
          <p:nvPr/>
        </p:nvSpPr>
        <p:spPr>
          <a:xfrm>
            <a:off x="4397666" y="3054018"/>
            <a:ext cx="1136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spc="600" dirty="0">
                <a:solidFill>
                  <a:schemeClr val="bg2"/>
                </a:solidFill>
                <a:latin typeface="Montserrat Black" panose="00000A00000000000000" pitchFamily="2" charset="0"/>
              </a:rPr>
              <a:t>04.</a:t>
            </a:r>
            <a:endParaRPr lang="id-ID" sz="4400" b="1" spc="600" dirty="0">
              <a:solidFill>
                <a:schemeClr val="bg2"/>
              </a:solidFill>
              <a:latin typeface="Montserrat Black" panose="00000A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7AB116-6CC0-4491-806C-4585F240EE42}"/>
              </a:ext>
            </a:extLst>
          </p:cNvPr>
          <p:cNvSpPr txBox="1"/>
          <p:nvPr/>
        </p:nvSpPr>
        <p:spPr>
          <a:xfrm>
            <a:off x="5595166" y="3269461"/>
            <a:ext cx="181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DB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구축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623B72-FA91-4C8E-BC56-8C4AEC1DF003}"/>
              </a:ext>
            </a:extLst>
          </p:cNvPr>
          <p:cNvSpPr txBox="1"/>
          <p:nvPr/>
        </p:nvSpPr>
        <p:spPr>
          <a:xfrm>
            <a:off x="4397666" y="4017931"/>
            <a:ext cx="1136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spc="600" dirty="0">
                <a:solidFill>
                  <a:schemeClr val="bg2"/>
                </a:solidFill>
                <a:latin typeface="Montserrat Black" panose="00000A00000000000000" pitchFamily="2" charset="0"/>
              </a:rPr>
              <a:t>05.</a:t>
            </a:r>
            <a:endParaRPr lang="id-ID" sz="4400" b="1" spc="600" dirty="0">
              <a:solidFill>
                <a:schemeClr val="bg2"/>
              </a:solidFill>
              <a:latin typeface="Montserrat Black" panose="00000A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215665-240E-4F4E-AAE9-694EC7AA8F55}"/>
              </a:ext>
            </a:extLst>
          </p:cNvPr>
          <p:cNvSpPr txBox="1"/>
          <p:nvPr/>
        </p:nvSpPr>
        <p:spPr>
          <a:xfrm>
            <a:off x="5595166" y="4233374"/>
            <a:ext cx="3172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DML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을 이용한 데이터 추출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CB84D3-9C0B-4595-9F4F-40FE9E0C5667}"/>
              </a:ext>
            </a:extLst>
          </p:cNvPr>
          <p:cNvSpPr txBox="1"/>
          <p:nvPr/>
        </p:nvSpPr>
        <p:spPr>
          <a:xfrm>
            <a:off x="4397666" y="4981844"/>
            <a:ext cx="1136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spc="600" dirty="0">
                <a:solidFill>
                  <a:schemeClr val="bg2"/>
                </a:solidFill>
                <a:latin typeface="Montserrat Black" panose="00000A00000000000000" pitchFamily="2" charset="0"/>
              </a:rPr>
              <a:t>06.</a:t>
            </a:r>
            <a:endParaRPr lang="id-ID" sz="4400" b="1" spc="600" dirty="0">
              <a:solidFill>
                <a:schemeClr val="bg2"/>
              </a:solidFill>
              <a:latin typeface="Montserrat Black" panose="00000A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C06218-B162-465E-B026-9C5DBB0913ED}"/>
              </a:ext>
            </a:extLst>
          </p:cNvPr>
          <p:cNvSpPr txBox="1"/>
          <p:nvPr/>
        </p:nvSpPr>
        <p:spPr>
          <a:xfrm>
            <a:off x="5595166" y="5197287"/>
            <a:ext cx="418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데이터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7A1B02-DE32-4092-A278-D34E0F2B9F44}"/>
              </a:ext>
            </a:extLst>
          </p:cNvPr>
          <p:cNvSpPr txBox="1"/>
          <p:nvPr/>
        </p:nvSpPr>
        <p:spPr>
          <a:xfrm>
            <a:off x="4397666" y="5911949"/>
            <a:ext cx="1136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400" b="1" spc="600" dirty="0">
                <a:solidFill>
                  <a:schemeClr val="bg2"/>
                </a:solidFill>
                <a:latin typeface="Montserrat Black" panose="00000A00000000000000" pitchFamily="2" charset="0"/>
              </a:rPr>
              <a:t>07.</a:t>
            </a:r>
            <a:endParaRPr lang="id-ID" sz="4400" b="1" spc="600" dirty="0">
              <a:solidFill>
                <a:schemeClr val="bg2"/>
              </a:solidFill>
              <a:latin typeface="Montserrat Black" panose="00000A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626A2C-E30E-46B4-A16D-4CBE67BCEA28}"/>
              </a:ext>
            </a:extLst>
          </p:cNvPr>
          <p:cNvSpPr txBox="1"/>
          <p:nvPr/>
        </p:nvSpPr>
        <p:spPr>
          <a:xfrm>
            <a:off x="5595166" y="6127392"/>
            <a:ext cx="4185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시각화</a:t>
            </a:r>
          </a:p>
        </p:txBody>
      </p:sp>
    </p:spTree>
    <p:extLst>
      <p:ext uri="{BB962C8B-B14F-4D97-AF65-F5344CB8AC3E}">
        <p14:creationId xmlns:p14="http://schemas.microsoft.com/office/powerpoint/2010/main" val="476163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35A054D-E5B0-4848-BA73-85EF7F35B6E1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CD969E-DC4C-4772-8FE8-2EE1177401C7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6C7A2E-A02E-4334-BC43-F1BDCA961975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64081-BFC6-4446-BABA-CB7BDAB7264E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5EFF924-E596-463C-815F-0221E297275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B3C5B6-CDAD-4C31-A12A-E01903112C54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4.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BC906D-D4F5-4792-84F9-2C019B9D2B30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1B01638-C396-418F-8795-4923CA8496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090279" y="1539837"/>
            <a:ext cx="2475865" cy="45313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93C65D-B38B-400E-B8F7-D1826967D75A}"/>
              </a:ext>
            </a:extLst>
          </p:cNvPr>
          <p:cNvSpPr txBox="1"/>
          <p:nvPr/>
        </p:nvSpPr>
        <p:spPr>
          <a:xfrm>
            <a:off x="2247801" y="4465838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약이름</a:t>
            </a:r>
            <a:r>
              <a:rPr lang="ko-KR" altLang="en-US" dirty="0"/>
              <a:t> 테이블 작성 </a:t>
            </a:r>
            <a:r>
              <a:rPr lang="en-US" altLang="ko-KR" dirty="0"/>
              <a:t>DDL&gt;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7CD43A-E3ED-44FD-A09E-9521C6648BA6}"/>
              </a:ext>
            </a:extLst>
          </p:cNvPr>
          <p:cNvSpPr txBox="1"/>
          <p:nvPr/>
        </p:nvSpPr>
        <p:spPr>
          <a:xfrm>
            <a:off x="9294258" y="5585322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약이름</a:t>
            </a:r>
            <a:r>
              <a:rPr lang="ko-KR" altLang="en-US" dirty="0"/>
              <a:t> 테이블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DF1C4B37-CC63-4509-8D9E-819D46C91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39" y="2143178"/>
            <a:ext cx="5079787" cy="212131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12EF8CA-5D65-4B9F-899C-97699DB6F4A8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AD8112-BFE3-42B0-9C93-A5717BF3C3C7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FFDDCE7-F946-44B4-BE7F-F87E2DA7573A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871BC7-AA9C-4709-888D-B6F25BB8C74D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E32970F-4977-454D-BC56-33C5688F106D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770B1C0-62F3-462D-99B1-385BF96318E7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32CBB9D-2E1E-48E0-9BCC-44FA8CBE1830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2249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35A054D-E5B0-4848-BA73-85EF7F35B6E1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CD969E-DC4C-4772-8FE8-2EE1177401C7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6C7A2E-A02E-4334-BC43-F1BDCA961975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64081-BFC6-4446-BABA-CB7BDAB7264E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5EFF924-E596-463C-815F-0221E297275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B3C5B6-CDAD-4C31-A12A-E01903112C54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4.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BC906D-D4F5-4792-84F9-2C019B9D2B30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구축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063F03-D8FC-432E-9181-45E315FF3E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3647" y="2037162"/>
            <a:ext cx="4395358" cy="23051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A38F97-BE07-4070-8D50-4457088EB0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60017" y="1737603"/>
            <a:ext cx="3994785" cy="39744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E34C53-9BDB-4652-A565-F345FD13224E}"/>
              </a:ext>
            </a:extLst>
          </p:cNvPr>
          <p:cNvSpPr txBox="1"/>
          <p:nvPr/>
        </p:nvSpPr>
        <p:spPr>
          <a:xfrm>
            <a:off x="1937198" y="4417671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약성분</a:t>
            </a:r>
            <a:r>
              <a:rPr lang="ko-KR" altLang="en-US" dirty="0"/>
              <a:t> 테이블 작성 </a:t>
            </a:r>
            <a:r>
              <a:rPr lang="en-US" altLang="ko-KR" dirty="0"/>
              <a:t>DDL&gt;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7586C4-ED68-4184-8B25-8FD666E602B4}"/>
              </a:ext>
            </a:extLst>
          </p:cNvPr>
          <p:cNvSpPr txBox="1"/>
          <p:nvPr/>
        </p:nvSpPr>
        <p:spPr>
          <a:xfrm>
            <a:off x="6394489" y="582513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약성분</a:t>
            </a:r>
            <a:r>
              <a:rPr lang="ko-KR" altLang="en-US" dirty="0"/>
              <a:t> 테이블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03A96AF-7D81-4DF7-A55D-A35753C1AF89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FB2CDF9-B661-482F-911E-7404EEEAAA84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BD9C698-2107-4F85-A9A6-1C6937439CDC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FB80A1-26A8-4102-BDAF-AB6CD3CB8950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173DF39-86C0-40F5-9AFF-A3D78ABC8AFD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1B4231C-3724-41AB-8B56-90FBA48A7022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F15346F-0EA7-4BDF-8D55-9E817AE974CA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56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3CB39E-D99C-4816-AFDD-AE85637549DA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D07729-7E81-4F73-8B07-21C0FB0C181A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9C40EC-5F89-42C0-9D9C-0F9622F70EDE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08F1D60-5CD5-4769-8D6B-20EDBE4EE464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A2E78B4F-4851-4539-86E9-8D79FBDE7E9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6183D-9C77-42CE-96E2-C60C91F43DBF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5.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EC4E92-697C-4998-A9A2-352AF89BB2D5}"/>
              </a:ext>
            </a:extLst>
          </p:cNvPr>
          <p:cNvSpPr/>
          <p:nvPr/>
        </p:nvSpPr>
        <p:spPr>
          <a:xfrm>
            <a:off x="1186005" y="341977"/>
            <a:ext cx="762630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DML</a:t>
            </a: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 데이터 추출 </a:t>
            </a: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CC669A-FE4E-451A-86C5-C74E84EB0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12" y="1694329"/>
            <a:ext cx="9876115" cy="40789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85680F6-369F-4BDA-9967-4D20F1FF4332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85613F-B7DA-4249-8E38-FDFCD68A2A0E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5201F6-4DAA-4049-B32A-71034F9B645B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B8286B-AA70-4716-9369-B2B91570C4DF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EF0180E-2EE2-40A9-B353-1CF4408E4F35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382BDE-51E6-404B-8A89-199BF7628FEC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1A9E65-027F-4DE8-9052-04FE30247595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8876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3CB39E-D99C-4816-AFDD-AE85637549DA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D07729-7E81-4F73-8B07-21C0FB0C181A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9C40EC-5F89-42C0-9D9C-0F9622F70EDE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08F1D60-5CD5-4769-8D6B-20EDBE4EE464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A2E78B4F-4851-4539-86E9-8D79FBDE7E9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6183D-9C77-42CE-96E2-C60C91F43DBF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5.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EC4E92-697C-4998-A9A2-352AF89BB2D5}"/>
              </a:ext>
            </a:extLst>
          </p:cNvPr>
          <p:cNvSpPr/>
          <p:nvPr/>
        </p:nvSpPr>
        <p:spPr>
          <a:xfrm>
            <a:off x="1186005" y="341977"/>
            <a:ext cx="762630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DML</a:t>
            </a: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 데이터 추출 </a:t>
            </a: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 descr="스크린샷, 컴퓨터이(가) 표시된 사진&#10;&#10;자동 생성된 설명">
            <a:extLst>
              <a:ext uri="{FF2B5EF4-FFF2-40B4-BE49-F238E27FC236}">
                <a16:creationId xmlns:a16="http://schemas.microsoft.com/office/drawing/2014/main" id="{13823A49-3207-4B34-AE31-92F115F09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1" y="1372169"/>
            <a:ext cx="11372197" cy="412033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3A4C1B9-B483-4764-98CB-A4E91493FE61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4AD0486-BF9E-4379-86CE-1B871292FADE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6427B3-58FF-48F5-8D4C-79887A61C661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BADB19-2B15-4705-99AA-C5E95EB409C6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5E9089-E25D-40BF-8984-014B7E0113E1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003430-6CC2-4A0F-A1E5-267D259F7D9C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A042FA2-71AD-4B32-B58C-E6C1F5916D50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6868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3CB39E-D99C-4816-AFDD-AE85637549DA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D07729-7E81-4F73-8B07-21C0FB0C181A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9C40EC-5F89-42C0-9D9C-0F9622F70EDE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08F1D60-5CD5-4769-8D6B-20EDBE4EE464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A2E78B4F-4851-4539-86E9-8D79FBDE7E9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6183D-9C77-42CE-96E2-C60C91F43DBF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5.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EC4E92-697C-4998-A9A2-352AF89BB2D5}"/>
              </a:ext>
            </a:extLst>
          </p:cNvPr>
          <p:cNvSpPr/>
          <p:nvPr/>
        </p:nvSpPr>
        <p:spPr>
          <a:xfrm>
            <a:off x="1186005" y="341977"/>
            <a:ext cx="762630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en-US" altLang="ko-KR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DML</a:t>
            </a: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이용한 데이터 추출 </a:t>
            </a: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C911D1-D618-41B5-9A12-FE51291C66E5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D05718-E7E6-478A-8DD5-DB55F117472D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AD4314-9335-4AF0-9BCF-0F52F9DFE286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2A63B3-CB7A-4049-A9FC-2CA462BC6433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87E04B5-82D3-4F51-A57B-83781B5534D3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A4320F-871D-4F65-8178-8684661A6EBE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F5F060-FCF8-433A-B2D2-B1319E9142FB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1C5F9C3-AB48-4C00-BCBE-29CA4B0B8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77" y="2029531"/>
            <a:ext cx="10210800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86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접힌 도형 4">
            <a:extLst>
              <a:ext uri="{FF2B5EF4-FFF2-40B4-BE49-F238E27FC236}">
                <a16:creationId xmlns:a16="http://schemas.microsoft.com/office/drawing/2014/main" id="{94A68384-99D5-4450-ADC2-3DE503F93739}"/>
              </a:ext>
            </a:extLst>
          </p:cNvPr>
          <p:cNvSpPr/>
          <p:nvPr/>
        </p:nvSpPr>
        <p:spPr>
          <a:xfrm>
            <a:off x="1130173" y="1386667"/>
            <a:ext cx="6696015" cy="720080"/>
          </a:xfrm>
          <a:prstGeom prst="foldedCorner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32</a:t>
            </a:r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환자 정보 속성과 </a:t>
            </a:r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26</a:t>
            </a:r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질병 발생 여부 데이터가 있는 과거 환자 데이터</a:t>
            </a:r>
            <a:endParaRPr lang="en-US" altLang="ko-KR" sz="1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E12F0E-23DA-4EFE-8E05-85F1148D81E6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BA4F1F-AE29-4C37-B9BE-B16D2C2F6BEF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F726EA-FA1E-4FD0-B8DE-DD3D0D856122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E4761D8-C73B-4721-A364-73A4CE49331F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04BCB9D1-0F5E-4D82-B516-50C41C9E520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6723D7-E146-4E94-B5E3-4B2F41706EE9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6.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0BE2AD-4323-4351-ABA6-8A5B00BBE027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분석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Freeform 72">
            <a:extLst>
              <a:ext uri="{FF2B5EF4-FFF2-40B4-BE49-F238E27FC236}">
                <a16:creationId xmlns:a16="http://schemas.microsoft.com/office/drawing/2014/main" id="{BF44470F-8181-4BF0-A75F-3136EDCEBC3D}"/>
              </a:ext>
            </a:extLst>
          </p:cNvPr>
          <p:cNvSpPr>
            <a:spLocks noEditPoints="1"/>
          </p:cNvSpPr>
          <p:nvPr/>
        </p:nvSpPr>
        <p:spPr bwMode="auto">
          <a:xfrm>
            <a:off x="805738" y="4958661"/>
            <a:ext cx="102417" cy="271299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11" y="0"/>
              </a:cxn>
              <a:cxn ang="0">
                <a:pos x="0" y="11"/>
              </a:cxn>
              <a:cxn ang="0">
                <a:pos x="7" y="22"/>
              </a:cxn>
              <a:cxn ang="0">
                <a:pos x="10" y="26"/>
              </a:cxn>
              <a:cxn ang="0">
                <a:pos x="10" y="172"/>
              </a:cxn>
              <a:cxn ang="0">
                <a:pos x="32" y="194"/>
              </a:cxn>
              <a:cxn ang="0">
                <a:pos x="34" y="194"/>
              </a:cxn>
              <a:cxn ang="0">
                <a:pos x="57" y="172"/>
              </a:cxn>
              <a:cxn ang="0">
                <a:pos x="57" y="26"/>
              </a:cxn>
              <a:cxn ang="0">
                <a:pos x="60" y="22"/>
              </a:cxn>
              <a:cxn ang="0">
                <a:pos x="67" y="11"/>
              </a:cxn>
              <a:cxn ang="0">
                <a:pos x="56" y="0"/>
              </a:cxn>
              <a:cxn ang="0">
                <a:pos x="25" y="172"/>
              </a:cxn>
              <a:cxn ang="0">
                <a:pos x="23" y="174"/>
              </a:cxn>
              <a:cxn ang="0">
                <a:pos x="22" y="172"/>
              </a:cxn>
              <a:cxn ang="0">
                <a:pos x="22" y="81"/>
              </a:cxn>
              <a:cxn ang="0">
                <a:pos x="23" y="80"/>
              </a:cxn>
              <a:cxn ang="0">
                <a:pos x="25" y="81"/>
              </a:cxn>
              <a:cxn ang="0">
                <a:pos x="25" y="172"/>
              </a:cxn>
              <a:cxn ang="0">
                <a:pos x="56" y="14"/>
              </a:cxn>
              <a:cxn ang="0">
                <a:pos x="51" y="14"/>
              </a:cxn>
              <a:cxn ang="0">
                <a:pos x="48" y="16"/>
              </a:cxn>
              <a:cxn ang="0">
                <a:pos x="48" y="18"/>
              </a:cxn>
              <a:cxn ang="0">
                <a:pos x="48" y="67"/>
              </a:cxn>
              <a:cxn ang="0">
                <a:pos x="45" y="70"/>
              </a:cxn>
              <a:cxn ang="0">
                <a:pos x="22" y="70"/>
              </a:cxn>
              <a:cxn ang="0">
                <a:pos x="19" y="67"/>
              </a:cxn>
              <a:cxn ang="0">
                <a:pos x="19" y="17"/>
              </a:cxn>
              <a:cxn ang="0">
                <a:pos x="15" y="14"/>
              </a:cxn>
              <a:cxn ang="0">
                <a:pos x="11" y="14"/>
              </a:cxn>
              <a:cxn ang="0">
                <a:pos x="8" y="11"/>
              </a:cxn>
              <a:cxn ang="0">
                <a:pos x="11" y="9"/>
              </a:cxn>
              <a:cxn ang="0">
                <a:pos x="56" y="9"/>
              </a:cxn>
              <a:cxn ang="0">
                <a:pos x="58" y="11"/>
              </a:cxn>
              <a:cxn ang="0">
                <a:pos x="56" y="14"/>
              </a:cxn>
              <a:cxn ang="0">
                <a:pos x="56" y="14"/>
              </a:cxn>
              <a:cxn ang="0">
                <a:pos x="56" y="14"/>
              </a:cxn>
            </a:cxnLst>
            <a:rect l="0" t="0" r="r" b="b"/>
            <a:pathLst>
              <a:path w="67" h="194">
                <a:moveTo>
                  <a:pt x="56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6"/>
                  <a:pt x="3" y="20"/>
                  <a:pt x="7" y="22"/>
                </a:cubicBezTo>
                <a:cubicBezTo>
                  <a:pt x="8" y="22"/>
                  <a:pt x="10" y="24"/>
                  <a:pt x="10" y="26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0" y="184"/>
                  <a:pt x="20" y="194"/>
                  <a:pt x="32" y="194"/>
                </a:cubicBezTo>
                <a:cubicBezTo>
                  <a:pt x="34" y="194"/>
                  <a:pt x="34" y="194"/>
                  <a:pt x="34" y="194"/>
                </a:cubicBezTo>
                <a:cubicBezTo>
                  <a:pt x="47" y="194"/>
                  <a:pt x="57" y="184"/>
                  <a:pt x="57" y="172"/>
                </a:cubicBezTo>
                <a:cubicBezTo>
                  <a:pt x="57" y="26"/>
                  <a:pt x="57" y="26"/>
                  <a:pt x="57" y="26"/>
                </a:cubicBezTo>
                <a:cubicBezTo>
                  <a:pt x="57" y="24"/>
                  <a:pt x="58" y="22"/>
                  <a:pt x="60" y="22"/>
                </a:cubicBezTo>
                <a:cubicBezTo>
                  <a:pt x="64" y="20"/>
                  <a:pt x="67" y="16"/>
                  <a:pt x="67" y="11"/>
                </a:cubicBezTo>
                <a:cubicBezTo>
                  <a:pt x="67" y="5"/>
                  <a:pt x="62" y="0"/>
                  <a:pt x="56" y="0"/>
                </a:cubicBezTo>
                <a:close/>
                <a:moveTo>
                  <a:pt x="25" y="172"/>
                </a:moveTo>
                <a:cubicBezTo>
                  <a:pt x="25" y="173"/>
                  <a:pt x="24" y="174"/>
                  <a:pt x="23" y="174"/>
                </a:cubicBezTo>
                <a:cubicBezTo>
                  <a:pt x="22" y="174"/>
                  <a:pt x="22" y="173"/>
                  <a:pt x="22" y="172"/>
                </a:cubicBezTo>
                <a:cubicBezTo>
                  <a:pt x="22" y="81"/>
                  <a:pt x="22" y="81"/>
                  <a:pt x="22" y="81"/>
                </a:cubicBezTo>
                <a:cubicBezTo>
                  <a:pt x="22" y="80"/>
                  <a:pt x="22" y="80"/>
                  <a:pt x="23" y="80"/>
                </a:cubicBezTo>
                <a:cubicBezTo>
                  <a:pt x="24" y="80"/>
                  <a:pt x="25" y="80"/>
                  <a:pt x="25" y="81"/>
                </a:cubicBezTo>
                <a:lnTo>
                  <a:pt x="25" y="172"/>
                </a:lnTo>
                <a:close/>
                <a:moveTo>
                  <a:pt x="56" y="14"/>
                </a:moveTo>
                <a:cubicBezTo>
                  <a:pt x="51" y="14"/>
                  <a:pt x="51" y="14"/>
                  <a:pt x="51" y="14"/>
                </a:cubicBezTo>
                <a:cubicBezTo>
                  <a:pt x="49" y="14"/>
                  <a:pt x="48" y="15"/>
                  <a:pt x="48" y="16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67"/>
                  <a:pt x="48" y="67"/>
                  <a:pt x="48" y="67"/>
                </a:cubicBezTo>
                <a:cubicBezTo>
                  <a:pt x="48" y="69"/>
                  <a:pt x="47" y="70"/>
                  <a:pt x="45" y="70"/>
                </a:cubicBezTo>
                <a:cubicBezTo>
                  <a:pt x="22" y="70"/>
                  <a:pt x="22" y="70"/>
                  <a:pt x="22" y="70"/>
                </a:cubicBezTo>
                <a:cubicBezTo>
                  <a:pt x="20" y="70"/>
                  <a:pt x="19" y="69"/>
                  <a:pt x="19" y="6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5"/>
                  <a:pt x="17" y="14"/>
                  <a:pt x="15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0" y="14"/>
                  <a:pt x="8" y="13"/>
                  <a:pt x="8" y="11"/>
                </a:cubicBezTo>
                <a:cubicBezTo>
                  <a:pt x="8" y="10"/>
                  <a:pt x="10" y="9"/>
                  <a:pt x="11" y="9"/>
                </a:cubicBezTo>
                <a:cubicBezTo>
                  <a:pt x="56" y="9"/>
                  <a:pt x="56" y="9"/>
                  <a:pt x="56" y="9"/>
                </a:cubicBezTo>
                <a:cubicBezTo>
                  <a:pt x="57" y="9"/>
                  <a:pt x="58" y="10"/>
                  <a:pt x="58" y="11"/>
                </a:cubicBezTo>
                <a:cubicBezTo>
                  <a:pt x="58" y="13"/>
                  <a:pt x="57" y="14"/>
                  <a:pt x="56" y="14"/>
                </a:cubicBezTo>
                <a:close/>
                <a:moveTo>
                  <a:pt x="56" y="14"/>
                </a:moveTo>
                <a:cubicBezTo>
                  <a:pt x="56" y="14"/>
                  <a:pt x="56" y="14"/>
                  <a:pt x="56" y="1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aseline="-25000" dirty="0"/>
          </a:p>
        </p:txBody>
      </p:sp>
      <p:sp>
        <p:nvSpPr>
          <p:cNvPr id="36" name="모서리가 접힌 도형 4">
            <a:extLst>
              <a:ext uri="{FF2B5EF4-FFF2-40B4-BE49-F238E27FC236}">
                <a16:creationId xmlns:a16="http://schemas.microsoft.com/office/drawing/2014/main" id="{5712F1E2-B7AA-429F-8480-0AC402FB6DA0}"/>
              </a:ext>
            </a:extLst>
          </p:cNvPr>
          <p:cNvSpPr/>
          <p:nvPr/>
        </p:nvSpPr>
        <p:spPr>
          <a:xfrm>
            <a:off x="1130173" y="2364022"/>
            <a:ext cx="6696015" cy="720080"/>
          </a:xfrm>
          <a:prstGeom prst="foldedCorner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질병 발생 여부 </a:t>
            </a:r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</a:t>
            </a:r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 변수</a:t>
            </a:r>
            <a:endParaRPr lang="en-US" altLang="ko-KR" sz="15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환자 정보 </a:t>
            </a:r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</a:t>
            </a:r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 변수</a:t>
            </a:r>
            <a:endParaRPr lang="en-US" altLang="ko-KR" sz="1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모서리가 접힌 도형 4">
            <a:extLst>
              <a:ext uri="{FF2B5EF4-FFF2-40B4-BE49-F238E27FC236}">
                <a16:creationId xmlns:a16="http://schemas.microsoft.com/office/drawing/2014/main" id="{7CD10538-27E0-4A96-8671-CCFAF6B43009}"/>
              </a:ext>
            </a:extLst>
          </p:cNvPr>
          <p:cNvSpPr/>
          <p:nvPr/>
        </p:nvSpPr>
        <p:spPr>
          <a:xfrm>
            <a:off x="1130173" y="3341377"/>
            <a:ext cx="6696015" cy="720080"/>
          </a:xfrm>
          <a:prstGeom prst="foldedCorner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Train Data = 80%</a:t>
            </a: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Test</a:t>
            </a:r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20%</a:t>
            </a:r>
            <a:endParaRPr lang="en-US" altLang="ko-KR" sz="1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모서리가 접힌 도형 4">
            <a:extLst>
              <a:ext uri="{FF2B5EF4-FFF2-40B4-BE49-F238E27FC236}">
                <a16:creationId xmlns:a16="http://schemas.microsoft.com/office/drawing/2014/main" id="{11137E0D-4BCA-4398-8E8F-77AA39F00340}"/>
              </a:ext>
            </a:extLst>
          </p:cNvPr>
          <p:cNvSpPr/>
          <p:nvPr/>
        </p:nvSpPr>
        <p:spPr>
          <a:xfrm>
            <a:off x="1130173" y="4318732"/>
            <a:ext cx="6696015" cy="720080"/>
          </a:xfrm>
          <a:prstGeom prst="foldedCorner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26</a:t>
            </a:r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번의 로지스틱 회귀 분석</a:t>
            </a:r>
            <a:endParaRPr lang="en-US" altLang="ko-KR" sz="1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모서리가 접힌 도형 4">
            <a:extLst>
              <a:ext uri="{FF2B5EF4-FFF2-40B4-BE49-F238E27FC236}">
                <a16:creationId xmlns:a16="http://schemas.microsoft.com/office/drawing/2014/main" id="{3F991DC7-25C3-4D03-9C5C-CAC43FE3F214}"/>
              </a:ext>
            </a:extLst>
          </p:cNvPr>
          <p:cNvSpPr/>
          <p:nvPr/>
        </p:nvSpPr>
        <p:spPr>
          <a:xfrm>
            <a:off x="1130173" y="5296087"/>
            <a:ext cx="6696015" cy="720080"/>
          </a:xfrm>
          <a:prstGeom prst="foldedCorner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상관계수 테이블 저장</a:t>
            </a:r>
            <a:endParaRPr lang="en-US" altLang="ko-KR" sz="1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74F0F78C-1A95-42C2-A82E-61D410FECC51}"/>
              </a:ext>
            </a:extLst>
          </p:cNvPr>
          <p:cNvPicPr/>
          <p:nvPr/>
        </p:nvPicPr>
        <p:blipFill rotWithShape="1">
          <a:blip r:embed="rId2"/>
          <a:srcRect r="51277"/>
          <a:stretch/>
        </p:blipFill>
        <p:spPr>
          <a:xfrm>
            <a:off x="8048206" y="1386666"/>
            <a:ext cx="3338056" cy="453003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8A70B3-D7DF-4779-B7CB-BA9EAB178133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28BC39C-F7B7-4078-BFCD-E252782BFDA8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BC78D9-0C48-4CC4-BC1E-E3FFC17174C1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26B9AFD-6E29-4816-9A78-77C66FEAE3D5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8C019A-2B77-43A6-B7C8-F8BC53CBFEB8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2F3FF5-DF47-453C-AA7E-0276D8FCF418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CB614DE-CD76-4317-96CE-A97901A7A5DD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359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접힌 도형 4">
            <a:extLst>
              <a:ext uri="{FF2B5EF4-FFF2-40B4-BE49-F238E27FC236}">
                <a16:creationId xmlns:a16="http://schemas.microsoft.com/office/drawing/2014/main" id="{94A68384-99D5-4450-ADC2-3DE503F93739}"/>
              </a:ext>
            </a:extLst>
          </p:cNvPr>
          <p:cNvSpPr/>
          <p:nvPr/>
        </p:nvSpPr>
        <p:spPr>
          <a:xfrm>
            <a:off x="1130173" y="1386667"/>
            <a:ext cx="2267451" cy="573437"/>
          </a:xfrm>
          <a:prstGeom prst="foldedCorner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 계수 상위 </a:t>
            </a:r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30%</a:t>
            </a:r>
            <a:endParaRPr lang="en-US" altLang="ko-KR" sz="1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E12F0E-23DA-4EFE-8E05-85F1148D81E6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BA4F1F-AE29-4C37-B9BE-B16D2C2F6BEF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F726EA-FA1E-4FD0-B8DE-DD3D0D856122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E4761D8-C73B-4721-A364-73A4CE49331F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04BCB9D1-0F5E-4D82-B516-50C41C9E520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6723D7-E146-4E94-B5E3-4B2F41706EE9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6.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Freeform 72">
            <a:extLst>
              <a:ext uri="{FF2B5EF4-FFF2-40B4-BE49-F238E27FC236}">
                <a16:creationId xmlns:a16="http://schemas.microsoft.com/office/drawing/2014/main" id="{BF44470F-8181-4BF0-A75F-3136EDCEBC3D}"/>
              </a:ext>
            </a:extLst>
          </p:cNvPr>
          <p:cNvSpPr>
            <a:spLocks noEditPoints="1"/>
          </p:cNvSpPr>
          <p:nvPr/>
        </p:nvSpPr>
        <p:spPr bwMode="auto">
          <a:xfrm>
            <a:off x="805738" y="4958661"/>
            <a:ext cx="102417" cy="271299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11" y="0"/>
              </a:cxn>
              <a:cxn ang="0">
                <a:pos x="0" y="11"/>
              </a:cxn>
              <a:cxn ang="0">
                <a:pos x="7" y="22"/>
              </a:cxn>
              <a:cxn ang="0">
                <a:pos x="10" y="26"/>
              </a:cxn>
              <a:cxn ang="0">
                <a:pos x="10" y="172"/>
              </a:cxn>
              <a:cxn ang="0">
                <a:pos x="32" y="194"/>
              </a:cxn>
              <a:cxn ang="0">
                <a:pos x="34" y="194"/>
              </a:cxn>
              <a:cxn ang="0">
                <a:pos x="57" y="172"/>
              </a:cxn>
              <a:cxn ang="0">
                <a:pos x="57" y="26"/>
              </a:cxn>
              <a:cxn ang="0">
                <a:pos x="60" y="22"/>
              </a:cxn>
              <a:cxn ang="0">
                <a:pos x="67" y="11"/>
              </a:cxn>
              <a:cxn ang="0">
                <a:pos x="56" y="0"/>
              </a:cxn>
              <a:cxn ang="0">
                <a:pos x="25" y="172"/>
              </a:cxn>
              <a:cxn ang="0">
                <a:pos x="23" y="174"/>
              </a:cxn>
              <a:cxn ang="0">
                <a:pos x="22" y="172"/>
              </a:cxn>
              <a:cxn ang="0">
                <a:pos x="22" y="81"/>
              </a:cxn>
              <a:cxn ang="0">
                <a:pos x="23" y="80"/>
              </a:cxn>
              <a:cxn ang="0">
                <a:pos x="25" y="81"/>
              </a:cxn>
              <a:cxn ang="0">
                <a:pos x="25" y="172"/>
              </a:cxn>
              <a:cxn ang="0">
                <a:pos x="56" y="14"/>
              </a:cxn>
              <a:cxn ang="0">
                <a:pos x="51" y="14"/>
              </a:cxn>
              <a:cxn ang="0">
                <a:pos x="48" y="16"/>
              </a:cxn>
              <a:cxn ang="0">
                <a:pos x="48" y="18"/>
              </a:cxn>
              <a:cxn ang="0">
                <a:pos x="48" y="67"/>
              </a:cxn>
              <a:cxn ang="0">
                <a:pos x="45" y="70"/>
              </a:cxn>
              <a:cxn ang="0">
                <a:pos x="22" y="70"/>
              </a:cxn>
              <a:cxn ang="0">
                <a:pos x="19" y="67"/>
              </a:cxn>
              <a:cxn ang="0">
                <a:pos x="19" y="17"/>
              </a:cxn>
              <a:cxn ang="0">
                <a:pos x="15" y="14"/>
              </a:cxn>
              <a:cxn ang="0">
                <a:pos x="11" y="14"/>
              </a:cxn>
              <a:cxn ang="0">
                <a:pos x="8" y="11"/>
              </a:cxn>
              <a:cxn ang="0">
                <a:pos x="11" y="9"/>
              </a:cxn>
              <a:cxn ang="0">
                <a:pos x="56" y="9"/>
              </a:cxn>
              <a:cxn ang="0">
                <a:pos x="58" y="11"/>
              </a:cxn>
              <a:cxn ang="0">
                <a:pos x="56" y="14"/>
              </a:cxn>
              <a:cxn ang="0">
                <a:pos x="56" y="14"/>
              </a:cxn>
              <a:cxn ang="0">
                <a:pos x="56" y="14"/>
              </a:cxn>
            </a:cxnLst>
            <a:rect l="0" t="0" r="r" b="b"/>
            <a:pathLst>
              <a:path w="67" h="194">
                <a:moveTo>
                  <a:pt x="56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6"/>
                  <a:pt x="3" y="20"/>
                  <a:pt x="7" y="22"/>
                </a:cubicBezTo>
                <a:cubicBezTo>
                  <a:pt x="8" y="22"/>
                  <a:pt x="10" y="24"/>
                  <a:pt x="10" y="26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0" y="184"/>
                  <a:pt x="20" y="194"/>
                  <a:pt x="32" y="194"/>
                </a:cubicBezTo>
                <a:cubicBezTo>
                  <a:pt x="34" y="194"/>
                  <a:pt x="34" y="194"/>
                  <a:pt x="34" y="194"/>
                </a:cubicBezTo>
                <a:cubicBezTo>
                  <a:pt x="47" y="194"/>
                  <a:pt x="57" y="184"/>
                  <a:pt x="57" y="172"/>
                </a:cubicBezTo>
                <a:cubicBezTo>
                  <a:pt x="57" y="26"/>
                  <a:pt x="57" y="26"/>
                  <a:pt x="57" y="26"/>
                </a:cubicBezTo>
                <a:cubicBezTo>
                  <a:pt x="57" y="24"/>
                  <a:pt x="58" y="22"/>
                  <a:pt x="60" y="22"/>
                </a:cubicBezTo>
                <a:cubicBezTo>
                  <a:pt x="64" y="20"/>
                  <a:pt x="67" y="16"/>
                  <a:pt x="67" y="11"/>
                </a:cubicBezTo>
                <a:cubicBezTo>
                  <a:pt x="67" y="5"/>
                  <a:pt x="62" y="0"/>
                  <a:pt x="56" y="0"/>
                </a:cubicBezTo>
                <a:close/>
                <a:moveTo>
                  <a:pt x="25" y="172"/>
                </a:moveTo>
                <a:cubicBezTo>
                  <a:pt x="25" y="173"/>
                  <a:pt x="24" y="174"/>
                  <a:pt x="23" y="174"/>
                </a:cubicBezTo>
                <a:cubicBezTo>
                  <a:pt x="22" y="174"/>
                  <a:pt x="22" y="173"/>
                  <a:pt x="22" y="172"/>
                </a:cubicBezTo>
                <a:cubicBezTo>
                  <a:pt x="22" y="81"/>
                  <a:pt x="22" y="81"/>
                  <a:pt x="22" y="81"/>
                </a:cubicBezTo>
                <a:cubicBezTo>
                  <a:pt x="22" y="80"/>
                  <a:pt x="22" y="80"/>
                  <a:pt x="23" y="80"/>
                </a:cubicBezTo>
                <a:cubicBezTo>
                  <a:pt x="24" y="80"/>
                  <a:pt x="25" y="80"/>
                  <a:pt x="25" y="81"/>
                </a:cubicBezTo>
                <a:lnTo>
                  <a:pt x="25" y="172"/>
                </a:lnTo>
                <a:close/>
                <a:moveTo>
                  <a:pt x="56" y="14"/>
                </a:moveTo>
                <a:cubicBezTo>
                  <a:pt x="51" y="14"/>
                  <a:pt x="51" y="14"/>
                  <a:pt x="51" y="14"/>
                </a:cubicBezTo>
                <a:cubicBezTo>
                  <a:pt x="49" y="14"/>
                  <a:pt x="48" y="15"/>
                  <a:pt x="48" y="16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67"/>
                  <a:pt x="48" y="67"/>
                  <a:pt x="48" y="67"/>
                </a:cubicBezTo>
                <a:cubicBezTo>
                  <a:pt x="48" y="69"/>
                  <a:pt x="47" y="70"/>
                  <a:pt x="45" y="70"/>
                </a:cubicBezTo>
                <a:cubicBezTo>
                  <a:pt x="22" y="70"/>
                  <a:pt x="22" y="70"/>
                  <a:pt x="22" y="70"/>
                </a:cubicBezTo>
                <a:cubicBezTo>
                  <a:pt x="20" y="70"/>
                  <a:pt x="19" y="69"/>
                  <a:pt x="19" y="6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5"/>
                  <a:pt x="17" y="14"/>
                  <a:pt x="15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0" y="14"/>
                  <a:pt x="8" y="13"/>
                  <a:pt x="8" y="11"/>
                </a:cubicBezTo>
                <a:cubicBezTo>
                  <a:pt x="8" y="10"/>
                  <a:pt x="10" y="9"/>
                  <a:pt x="11" y="9"/>
                </a:cubicBezTo>
                <a:cubicBezTo>
                  <a:pt x="56" y="9"/>
                  <a:pt x="56" y="9"/>
                  <a:pt x="56" y="9"/>
                </a:cubicBezTo>
                <a:cubicBezTo>
                  <a:pt x="57" y="9"/>
                  <a:pt x="58" y="10"/>
                  <a:pt x="58" y="11"/>
                </a:cubicBezTo>
                <a:cubicBezTo>
                  <a:pt x="58" y="13"/>
                  <a:pt x="57" y="14"/>
                  <a:pt x="56" y="14"/>
                </a:cubicBezTo>
                <a:close/>
                <a:moveTo>
                  <a:pt x="56" y="14"/>
                </a:moveTo>
                <a:cubicBezTo>
                  <a:pt x="56" y="14"/>
                  <a:pt x="56" y="14"/>
                  <a:pt x="56" y="1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aseline="-250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D86977F-B004-4A74-87E7-749EEB1B7A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0172" y="2096455"/>
            <a:ext cx="9439215" cy="392782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381751A-DBCD-4F5F-AB50-F8C71EC58ED5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46A417-C7E2-4845-AC93-72006A46D8CB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6F6742-88A4-473D-AE5E-883AFAE28A2C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027E68A-705E-4F28-9127-129E8E71CB11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88D3F3-968A-4F77-8E1C-8C9483F9D173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9CE7DE-9E8E-463A-A1A7-6AB278640AA1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8618BCD-B663-4652-821E-07D7A869C836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A4CDCF-C288-458D-BD8D-5D2896611FC7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분석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2616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61A7E4-EFBC-4E7E-9BA4-AF38C81E6621}"/>
              </a:ext>
            </a:extLst>
          </p:cNvPr>
          <p:cNvSpPr/>
          <p:nvPr/>
        </p:nvSpPr>
        <p:spPr>
          <a:xfrm>
            <a:off x="1244501" y="3963779"/>
            <a:ext cx="4470945" cy="2725105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모서리가 접힌 도형 4">
            <a:extLst>
              <a:ext uri="{FF2B5EF4-FFF2-40B4-BE49-F238E27FC236}">
                <a16:creationId xmlns:a16="http://schemas.microsoft.com/office/drawing/2014/main" id="{94A68384-99D5-4450-ADC2-3DE503F93739}"/>
              </a:ext>
            </a:extLst>
          </p:cNvPr>
          <p:cNvSpPr/>
          <p:nvPr/>
        </p:nvSpPr>
        <p:spPr>
          <a:xfrm>
            <a:off x="1130173" y="1386667"/>
            <a:ext cx="2993592" cy="573437"/>
          </a:xfrm>
          <a:prstGeom prst="foldedCorner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가장 많이 중복된 변수 </a:t>
            </a:r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가지 </a:t>
            </a:r>
            <a:endParaRPr lang="en-US" altLang="ko-KR" sz="1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E12F0E-23DA-4EFE-8E05-85F1148D81E6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BA4F1F-AE29-4C37-B9BE-B16D2C2F6BEF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F726EA-FA1E-4FD0-B8DE-DD3D0D856122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E4761D8-C73B-4721-A364-73A4CE49331F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04BCB9D1-0F5E-4D82-B516-50C41C9E520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6723D7-E146-4E94-B5E3-4B2F41706EE9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6.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Freeform 72">
            <a:extLst>
              <a:ext uri="{FF2B5EF4-FFF2-40B4-BE49-F238E27FC236}">
                <a16:creationId xmlns:a16="http://schemas.microsoft.com/office/drawing/2014/main" id="{BF44470F-8181-4BF0-A75F-3136EDCEBC3D}"/>
              </a:ext>
            </a:extLst>
          </p:cNvPr>
          <p:cNvSpPr>
            <a:spLocks noEditPoints="1"/>
          </p:cNvSpPr>
          <p:nvPr/>
        </p:nvSpPr>
        <p:spPr bwMode="auto">
          <a:xfrm>
            <a:off x="768287" y="4854174"/>
            <a:ext cx="102417" cy="271299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11" y="0"/>
              </a:cxn>
              <a:cxn ang="0">
                <a:pos x="0" y="11"/>
              </a:cxn>
              <a:cxn ang="0">
                <a:pos x="7" y="22"/>
              </a:cxn>
              <a:cxn ang="0">
                <a:pos x="10" y="26"/>
              </a:cxn>
              <a:cxn ang="0">
                <a:pos x="10" y="172"/>
              </a:cxn>
              <a:cxn ang="0">
                <a:pos x="32" y="194"/>
              </a:cxn>
              <a:cxn ang="0">
                <a:pos x="34" y="194"/>
              </a:cxn>
              <a:cxn ang="0">
                <a:pos x="57" y="172"/>
              </a:cxn>
              <a:cxn ang="0">
                <a:pos x="57" y="26"/>
              </a:cxn>
              <a:cxn ang="0">
                <a:pos x="60" y="22"/>
              </a:cxn>
              <a:cxn ang="0">
                <a:pos x="67" y="11"/>
              </a:cxn>
              <a:cxn ang="0">
                <a:pos x="56" y="0"/>
              </a:cxn>
              <a:cxn ang="0">
                <a:pos x="25" y="172"/>
              </a:cxn>
              <a:cxn ang="0">
                <a:pos x="23" y="174"/>
              </a:cxn>
              <a:cxn ang="0">
                <a:pos x="22" y="172"/>
              </a:cxn>
              <a:cxn ang="0">
                <a:pos x="22" y="81"/>
              </a:cxn>
              <a:cxn ang="0">
                <a:pos x="23" y="80"/>
              </a:cxn>
              <a:cxn ang="0">
                <a:pos x="25" y="81"/>
              </a:cxn>
              <a:cxn ang="0">
                <a:pos x="25" y="172"/>
              </a:cxn>
              <a:cxn ang="0">
                <a:pos x="56" y="14"/>
              </a:cxn>
              <a:cxn ang="0">
                <a:pos x="51" y="14"/>
              </a:cxn>
              <a:cxn ang="0">
                <a:pos x="48" y="16"/>
              </a:cxn>
              <a:cxn ang="0">
                <a:pos x="48" y="18"/>
              </a:cxn>
              <a:cxn ang="0">
                <a:pos x="48" y="67"/>
              </a:cxn>
              <a:cxn ang="0">
                <a:pos x="45" y="70"/>
              </a:cxn>
              <a:cxn ang="0">
                <a:pos x="22" y="70"/>
              </a:cxn>
              <a:cxn ang="0">
                <a:pos x="19" y="67"/>
              </a:cxn>
              <a:cxn ang="0">
                <a:pos x="19" y="17"/>
              </a:cxn>
              <a:cxn ang="0">
                <a:pos x="15" y="14"/>
              </a:cxn>
              <a:cxn ang="0">
                <a:pos x="11" y="14"/>
              </a:cxn>
              <a:cxn ang="0">
                <a:pos x="8" y="11"/>
              </a:cxn>
              <a:cxn ang="0">
                <a:pos x="11" y="9"/>
              </a:cxn>
              <a:cxn ang="0">
                <a:pos x="56" y="9"/>
              </a:cxn>
              <a:cxn ang="0">
                <a:pos x="58" y="11"/>
              </a:cxn>
              <a:cxn ang="0">
                <a:pos x="56" y="14"/>
              </a:cxn>
              <a:cxn ang="0">
                <a:pos x="56" y="14"/>
              </a:cxn>
              <a:cxn ang="0">
                <a:pos x="56" y="14"/>
              </a:cxn>
            </a:cxnLst>
            <a:rect l="0" t="0" r="r" b="b"/>
            <a:pathLst>
              <a:path w="67" h="194">
                <a:moveTo>
                  <a:pt x="56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6"/>
                  <a:pt x="3" y="20"/>
                  <a:pt x="7" y="22"/>
                </a:cubicBezTo>
                <a:cubicBezTo>
                  <a:pt x="8" y="22"/>
                  <a:pt x="10" y="24"/>
                  <a:pt x="10" y="26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0" y="184"/>
                  <a:pt x="20" y="194"/>
                  <a:pt x="32" y="194"/>
                </a:cubicBezTo>
                <a:cubicBezTo>
                  <a:pt x="34" y="194"/>
                  <a:pt x="34" y="194"/>
                  <a:pt x="34" y="194"/>
                </a:cubicBezTo>
                <a:cubicBezTo>
                  <a:pt x="47" y="194"/>
                  <a:pt x="57" y="184"/>
                  <a:pt x="57" y="172"/>
                </a:cubicBezTo>
                <a:cubicBezTo>
                  <a:pt x="57" y="26"/>
                  <a:pt x="57" y="26"/>
                  <a:pt x="57" y="26"/>
                </a:cubicBezTo>
                <a:cubicBezTo>
                  <a:pt x="57" y="24"/>
                  <a:pt x="58" y="22"/>
                  <a:pt x="60" y="22"/>
                </a:cubicBezTo>
                <a:cubicBezTo>
                  <a:pt x="64" y="20"/>
                  <a:pt x="67" y="16"/>
                  <a:pt x="67" y="11"/>
                </a:cubicBezTo>
                <a:cubicBezTo>
                  <a:pt x="67" y="5"/>
                  <a:pt x="62" y="0"/>
                  <a:pt x="56" y="0"/>
                </a:cubicBezTo>
                <a:close/>
                <a:moveTo>
                  <a:pt x="25" y="172"/>
                </a:moveTo>
                <a:cubicBezTo>
                  <a:pt x="25" y="173"/>
                  <a:pt x="24" y="174"/>
                  <a:pt x="23" y="174"/>
                </a:cubicBezTo>
                <a:cubicBezTo>
                  <a:pt x="22" y="174"/>
                  <a:pt x="22" y="173"/>
                  <a:pt x="22" y="172"/>
                </a:cubicBezTo>
                <a:cubicBezTo>
                  <a:pt x="22" y="81"/>
                  <a:pt x="22" y="81"/>
                  <a:pt x="22" y="81"/>
                </a:cubicBezTo>
                <a:cubicBezTo>
                  <a:pt x="22" y="80"/>
                  <a:pt x="22" y="80"/>
                  <a:pt x="23" y="80"/>
                </a:cubicBezTo>
                <a:cubicBezTo>
                  <a:pt x="24" y="80"/>
                  <a:pt x="25" y="80"/>
                  <a:pt x="25" y="81"/>
                </a:cubicBezTo>
                <a:lnTo>
                  <a:pt x="25" y="172"/>
                </a:lnTo>
                <a:close/>
                <a:moveTo>
                  <a:pt x="56" y="14"/>
                </a:moveTo>
                <a:cubicBezTo>
                  <a:pt x="51" y="14"/>
                  <a:pt x="51" y="14"/>
                  <a:pt x="51" y="14"/>
                </a:cubicBezTo>
                <a:cubicBezTo>
                  <a:pt x="49" y="14"/>
                  <a:pt x="48" y="15"/>
                  <a:pt x="48" y="16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67"/>
                  <a:pt x="48" y="67"/>
                  <a:pt x="48" y="67"/>
                </a:cubicBezTo>
                <a:cubicBezTo>
                  <a:pt x="48" y="69"/>
                  <a:pt x="47" y="70"/>
                  <a:pt x="45" y="70"/>
                </a:cubicBezTo>
                <a:cubicBezTo>
                  <a:pt x="22" y="70"/>
                  <a:pt x="22" y="70"/>
                  <a:pt x="22" y="70"/>
                </a:cubicBezTo>
                <a:cubicBezTo>
                  <a:pt x="20" y="70"/>
                  <a:pt x="19" y="69"/>
                  <a:pt x="19" y="6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5"/>
                  <a:pt x="17" y="14"/>
                  <a:pt x="15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0" y="14"/>
                  <a:pt x="8" y="13"/>
                  <a:pt x="8" y="11"/>
                </a:cubicBezTo>
                <a:cubicBezTo>
                  <a:pt x="8" y="10"/>
                  <a:pt x="10" y="9"/>
                  <a:pt x="11" y="9"/>
                </a:cubicBezTo>
                <a:cubicBezTo>
                  <a:pt x="56" y="9"/>
                  <a:pt x="56" y="9"/>
                  <a:pt x="56" y="9"/>
                </a:cubicBezTo>
                <a:cubicBezTo>
                  <a:pt x="57" y="9"/>
                  <a:pt x="58" y="10"/>
                  <a:pt x="58" y="11"/>
                </a:cubicBezTo>
                <a:cubicBezTo>
                  <a:pt x="58" y="13"/>
                  <a:pt x="57" y="14"/>
                  <a:pt x="56" y="14"/>
                </a:cubicBezTo>
                <a:close/>
                <a:moveTo>
                  <a:pt x="56" y="14"/>
                </a:moveTo>
                <a:cubicBezTo>
                  <a:pt x="56" y="14"/>
                  <a:pt x="56" y="14"/>
                  <a:pt x="56" y="1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aseline="-25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60E43F6-C1C8-45CE-9D48-61A32A7393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0173" y="2096455"/>
            <a:ext cx="9322674" cy="1730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0C8A6B3-6DA1-40FC-BF13-C9AA1185339A}"/>
              </a:ext>
            </a:extLst>
          </p:cNvPr>
          <p:cNvSpPr txBox="1"/>
          <p:nvPr/>
        </p:nvSpPr>
        <p:spPr>
          <a:xfrm>
            <a:off x="1348824" y="4009946"/>
            <a:ext cx="2481388" cy="249299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허리 둘레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통증 불편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주중 평균 수면 시간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수축기 혈압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불안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,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우울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8D3C616-C3A1-490C-ACD4-AB8B8038ADA6}"/>
              </a:ext>
            </a:extLst>
          </p:cNvPr>
          <p:cNvSpPr/>
          <p:nvPr/>
        </p:nvSpPr>
        <p:spPr>
          <a:xfrm>
            <a:off x="3830212" y="3963779"/>
            <a:ext cx="26522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헤마토크리트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체질량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 지수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일상 활동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이완기 혈압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헤모글로빈</a:t>
            </a: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423D03-0E8F-4B61-B013-9CA2AD0BC958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62B550D-3A02-4505-A408-D719C0B8ABD5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D869841-B7A2-4CA3-B0B8-2609A831D968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51E41BE-F2D3-41C3-BD12-69D54A33136C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2803B2B-DAE2-465C-A7C2-333A24E29A01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A584C7-F4BE-4020-B13B-C24E1DF6B13E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999E807-06A3-4777-8F64-1DC8D09F6DE1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DF20C2E-A71F-4D8F-8541-A4D37AFE25D8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분석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403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접힌 도형 4">
            <a:extLst>
              <a:ext uri="{FF2B5EF4-FFF2-40B4-BE49-F238E27FC236}">
                <a16:creationId xmlns:a16="http://schemas.microsoft.com/office/drawing/2014/main" id="{94A68384-99D5-4450-ADC2-3DE503F93739}"/>
              </a:ext>
            </a:extLst>
          </p:cNvPr>
          <p:cNvSpPr/>
          <p:nvPr/>
        </p:nvSpPr>
        <p:spPr>
          <a:xfrm>
            <a:off x="1130173" y="1386667"/>
            <a:ext cx="6696015" cy="720080"/>
          </a:xfrm>
          <a:prstGeom prst="foldedCorner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r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환자 정보 속성과 </a:t>
            </a:r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26</a:t>
            </a:r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개의 질병 발생 여부 데이터가 있는 과거 환자 데이터</a:t>
            </a:r>
            <a:endParaRPr lang="en-US" altLang="ko-KR" sz="1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E12F0E-23DA-4EFE-8E05-85F1148D81E6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BA4F1F-AE29-4C37-B9BE-B16D2C2F6BEF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F726EA-FA1E-4FD0-B8DE-DD3D0D856122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E4761D8-C73B-4721-A364-73A4CE49331F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04BCB9D1-0F5E-4D82-B516-50C41C9E520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6723D7-E146-4E94-B5E3-4B2F41706EE9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6.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Freeform 72">
            <a:extLst>
              <a:ext uri="{FF2B5EF4-FFF2-40B4-BE49-F238E27FC236}">
                <a16:creationId xmlns:a16="http://schemas.microsoft.com/office/drawing/2014/main" id="{BF44470F-8181-4BF0-A75F-3136EDCEBC3D}"/>
              </a:ext>
            </a:extLst>
          </p:cNvPr>
          <p:cNvSpPr>
            <a:spLocks noEditPoints="1"/>
          </p:cNvSpPr>
          <p:nvPr/>
        </p:nvSpPr>
        <p:spPr bwMode="auto">
          <a:xfrm>
            <a:off x="805738" y="4958661"/>
            <a:ext cx="102417" cy="271299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11" y="0"/>
              </a:cxn>
              <a:cxn ang="0">
                <a:pos x="0" y="11"/>
              </a:cxn>
              <a:cxn ang="0">
                <a:pos x="7" y="22"/>
              </a:cxn>
              <a:cxn ang="0">
                <a:pos x="10" y="26"/>
              </a:cxn>
              <a:cxn ang="0">
                <a:pos x="10" y="172"/>
              </a:cxn>
              <a:cxn ang="0">
                <a:pos x="32" y="194"/>
              </a:cxn>
              <a:cxn ang="0">
                <a:pos x="34" y="194"/>
              </a:cxn>
              <a:cxn ang="0">
                <a:pos x="57" y="172"/>
              </a:cxn>
              <a:cxn ang="0">
                <a:pos x="57" y="26"/>
              </a:cxn>
              <a:cxn ang="0">
                <a:pos x="60" y="22"/>
              </a:cxn>
              <a:cxn ang="0">
                <a:pos x="67" y="11"/>
              </a:cxn>
              <a:cxn ang="0">
                <a:pos x="56" y="0"/>
              </a:cxn>
              <a:cxn ang="0">
                <a:pos x="25" y="172"/>
              </a:cxn>
              <a:cxn ang="0">
                <a:pos x="23" y="174"/>
              </a:cxn>
              <a:cxn ang="0">
                <a:pos x="22" y="172"/>
              </a:cxn>
              <a:cxn ang="0">
                <a:pos x="22" y="81"/>
              </a:cxn>
              <a:cxn ang="0">
                <a:pos x="23" y="80"/>
              </a:cxn>
              <a:cxn ang="0">
                <a:pos x="25" y="81"/>
              </a:cxn>
              <a:cxn ang="0">
                <a:pos x="25" y="172"/>
              </a:cxn>
              <a:cxn ang="0">
                <a:pos x="56" y="14"/>
              </a:cxn>
              <a:cxn ang="0">
                <a:pos x="51" y="14"/>
              </a:cxn>
              <a:cxn ang="0">
                <a:pos x="48" y="16"/>
              </a:cxn>
              <a:cxn ang="0">
                <a:pos x="48" y="18"/>
              </a:cxn>
              <a:cxn ang="0">
                <a:pos x="48" y="67"/>
              </a:cxn>
              <a:cxn ang="0">
                <a:pos x="45" y="70"/>
              </a:cxn>
              <a:cxn ang="0">
                <a:pos x="22" y="70"/>
              </a:cxn>
              <a:cxn ang="0">
                <a:pos x="19" y="67"/>
              </a:cxn>
              <a:cxn ang="0">
                <a:pos x="19" y="17"/>
              </a:cxn>
              <a:cxn ang="0">
                <a:pos x="15" y="14"/>
              </a:cxn>
              <a:cxn ang="0">
                <a:pos x="11" y="14"/>
              </a:cxn>
              <a:cxn ang="0">
                <a:pos x="8" y="11"/>
              </a:cxn>
              <a:cxn ang="0">
                <a:pos x="11" y="9"/>
              </a:cxn>
              <a:cxn ang="0">
                <a:pos x="56" y="9"/>
              </a:cxn>
              <a:cxn ang="0">
                <a:pos x="58" y="11"/>
              </a:cxn>
              <a:cxn ang="0">
                <a:pos x="56" y="14"/>
              </a:cxn>
              <a:cxn ang="0">
                <a:pos x="56" y="14"/>
              </a:cxn>
              <a:cxn ang="0">
                <a:pos x="56" y="14"/>
              </a:cxn>
            </a:cxnLst>
            <a:rect l="0" t="0" r="r" b="b"/>
            <a:pathLst>
              <a:path w="67" h="194">
                <a:moveTo>
                  <a:pt x="56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6"/>
                  <a:pt x="3" y="20"/>
                  <a:pt x="7" y="22"/>
                </a:cubicBezTo>
                <a:cubicBezTo>
                  <a:pt x="8" y="22"/>
                  <a:pt x="10" y="24"/>
                  <a:pt x="10" y="26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0" y="184"/>
                  <a:pt x="20" y="194"/>
                  <a:pt x="32" y="194"/>
                </a:cubicBezTo>
                <a:cubicBezTo>
                  <a:pt x="34" y="194"/>
                  <a:pt x="34" y="194"/>
                  <a:pt x="34" y="194"/>
                </a:cubicBezTo>
                <a:cubicBezTo>
                  <a:pt x="47" y="194"/>
                  <a:pt x="57" y="184"/>
                  <a:pt x="57" y="172"/>
                </a:cubicBezTo>
                <a:cubicBezTo>
                  <a:pt x="57" y="26"/>
                  <a:pt x="57" y="26"/>
                  <a:pt x="57" y="26"/>
                </a:cubicBezTo>
                <a:cubicBezTo>
                  <a:pt x="57" y="24"/>
                  <a:pt x="58" y="22"/>
                  <a:pt x="60" y="22"/>
                </a:cubicBezTo>
                <a:cubicBezTo>
                  <a:pt x="64" y="20"/>
                  <a:pt x="67" y="16"/>
                  <a:pt x="67" y="11"/>
                </a:cubicBezTo>
                <a:cubicBezTo>
                  <a:pt x="67" y="5"/>
                  <a:pt x="62" y="0"/>
                  <a:pt x="56" y="0"/>
                </a:cubicBezTo>
                <a:close/>
                <a:moveTo>
                  <a:pt x="25" y="172"/>
                </a:moveTo>
                <a:cubicBezTo>
                  <a:pt x="25" y="173"/>
                  <a:pt x="24" y="174"/>
                  <a:pt x="23" y="174"/>
                </a:cubicBezTo>
                <a:cubicBezTo>
                  <a:pt x="22" y="174"/>
                  <a:pt x="22" y="173"/>
                  <a:pt x="22" y="172"/>
                </a:cubicBezTo>
                <a:cubicBezTo>
                  <a:pt x="22" y="81"/>
                  <a:pt x="22" y="81"/>
                  <a:pt x="22" y="81"/>
                </a:cubicBezTo>
                <a:cubicBezTo>
                  <a:pt x="22" y="80"/>
                  <a:pt x="22" y="80"/>
                  <a:pt x="23" y="80"/>
                </a:cubicBezTo>
                <a:cubicBezTo>
                  <a:pt x="24" y="80"/>
                  <a:pt x="25" y="80"/>
                  <a:pt x="25" y="81"/>
                </a:cubicBezTo>
                <a:lnTo>
                  <a:pt x="25" y="172"/>
                </a:lnTo>
                <a:close/>
                <a:moveTo>
                  <a:pt x="56" y="14"/>
                </a:moveTo>
                <a:cubicBezTo>
                  <a:pt x="51" y="14"/>
                  <a:pt x="51" y="14"/>
                  <a:pt x="51" y="14"/>
                </a:cubicBezTo>
                <a:cubicBezTo>
                  <a:pt x="49" y="14"/>
                  <a:pt x="48" y="15"/>
                  <a:pt x="48" y="16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67"/>
                  <a:pt x="48" y="67"/>
                  <a:pt x="48" y="67"/>
                </a:cubicBezTo>
                <a:cubicBezTo>
                  <a:pt x="48" y="69"/>
                  <a:pt x="47" y="70"/>
                  <a:pt x="45" y="70"/>
                </a:cubicBezTo>
                <a:cubicBezTo>
                  <a:pt x="22" y="70"/>
                  <a:pt x="22" y="70"/>
                  <a:pt x="22" y="70"/>
                </a:cubicBezTo>
                <a:cubicBezTo>
                  <a:pt x="20" y="70"/>
                  <a:pt x="19" y="69"/>
                  <a:pt x="19" y="6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5"/>
                  <a:pt x="17" y="14"/>
                  <a:pt x="15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0" y="14"/>
                  <a:pt x="8" y="13"/>
                  <a:pt x="8" y="11"/>
                </a:cubicBezTo>
                <a:cubicBezTo>
                  <a:pt x="8" y="10"/>
                  <a:pt x="10" y="9"/>
                  <a:pt x="11" y="9"/>
                </a:cubicBezTo>
                <a:cubicBezTo>
                  <a:pt x="56" y="9"/>
                  <a:pt x="56" y="9"/>
                  <a:pt x="56" y="9"/>
                </a:cubicBezTo>
                <a:cubicBezTo>
                  <a:pt x="57" y="9"/>
                  <a:pt x="58" y="10"/>
                  <a:pt x="58" y="11"/>
                </a:cubicBezTo>
                <a:cubicBezTo>
                  <a:pt x="58" y="13"/>
                  <a:pt x="57" y="14"/>
                  <a:pt x="56" y="14"/>
                </a:cubicBezTo>
                <a:close/>
                <a:moveTo>
                  <a:pt x="56" y="14"/>
                </a:moveTo>
                <a:cubicBezTo>
                  <a:pt x="56" y="14"/>
                  <a:pt x="56" y="14"/>
                  <a:pt x="56" y="1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aseline="-25000" dirty="0"/>
          </a:p>
        </p:txBody>
      </p:sp>
      <p:sp>
        <p:nvSpPr>
          <p:cNvPr id="36" name="모서리가 접힌 도형 4">
            <a:extLst>
              <a:ext uri="{FF2B5EF4-FFF2-40B4-BE49-F238E27FC236}">
                <a16:creationId xmlns:a16="http://schemas.microsoft.com/office/drawing/2014/main" id="{5712F1E2-B7AA-429F-8480-0AC402FB6DA0}"/>
              </a:ext>
            </a:extLst>
          </p:cNvPr>
          <p:cNvSpPr/>
          <p:nvPr/>
        </p:nvSpPr>
        <p:spPr>
          <a:xfrm>
            <a:off x="1130173" y="2364022"/>
            <a:ext cx="6696015" cy="720080"/>
          </a:xfrm>
          <a:prstGeom prst="foldedCorner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질병 발생 여부 </a:t>
            </a:r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</a:t>
            </a:r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종속 변수</a:t>
            </a:r>
            <a:endParaRPr lang="en-US" altLang="ko-KR" sz="15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환자 정보 </a:t>
            </a:r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</a:t>
            </a:r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독립 변수</a:t>
            </a:r>
            <a:endParaRPr lang="en-US" altLang="ko-KR" sz="1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모서리가 접힌 도형 4">
            <a:extLst>
              <a:ext uri="{FF2B5EF4-FFF2-40B4-BE49-F238E27FC236}">
                <a16:creationId xmlns:a16="http://schemas.microsoft.com/office/drawing/2014/main" id="{7CD10538-27E0-4A96-8671-CCFAF6B43009}"/>
              </a:ext>
            </a:extLst>
          </p:cNvPr>
          <p:cNvSpPr/>
          <p:nvPr/>
        </p:nvSpPr>
        <p:spPr>
          <a:xfrm>
            <a:off x="1130173" y="3341377"/>
            <a:ext cx="6696015" cy="720080"/>
          </a:xfrm>
          <a:prstGeom prst="foldedCorner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Train Data = 80%</a:t>
            </a:r>
          </a:p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Test</a:t>
            </a:r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Data</a:t>
            </a:r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20%</a:t>
            </a:r>
            <a:endParaRPr lang="en-US" altLang="ko-KR" sz="1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모서리가 접힌 도형 4">
            <a:extLst>
              <a:ext uri="{FF2B5EF4-FFF2-40B4-BE49-F238E27FC236}">
                <a16:creationId xmlns:a16="http://schemas.microsoft.com/office/drawing/2014/main" id="{11137E0D-4BCA-4398-8E8F-77AA39F00340}"/>
              </a:ext>
            </a:extLst>
          </p:cNvPr>
          <p:cNvSpPr/>
          <p:nvPr/>
        </p:nvSpPr>
        <p:spPr>
          <a:xfrm>
            <a:off x="1130173" y="4318732"/>
            <a:ext cx="6696015" cy="720080"/>
          </a:xfrm>
          <a:prstGeom prst="foldedCorner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26</a:t>
            </a:r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번의 로지스틱 회귀 분석</a:t>
            </a:r>
            <a:endParaRPr lang="en-US" altLang="ko-KR" sz="1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0E90F36-5BAB-4F49-92BD-ACBBF88698AA}"/>
              </a:ext>
            </a:extLst>
          </p:cNvPr>
          <p:cNvPicPr/>
          <p:nvPr/>
        </p:nvPicPr>
        <p:blipFill rotWithShape="1">
          <a:blip r:embed="rId2"/>
          <a:srcRect r="46559"/>
          <a:stretch/>
        </p:blipFill>
        <p:spPr>
          <a:xfrm>
            <a:off x="8206976" y="1250316"/>
            <a:ext cx="3339565" cy="3904390"/>
          </a:xfrm>
          <a:prstGeom prst="rect">
            <a:avLst/>
          </a:prstGeom>
        </p:spPr>
      </p:pic>
      <p:sp>
        <p:nvSpPr>
          <p:cNvPr id="20" name="모서리가 접힌 도형 4">
            <a:extLst>
              <a:ext uri="{FF2B5EF4-FFF2-40B4-BE49-F238E27FC236}">
                <a16:creationId xmlns:a16="http://schemas.microsoft.com/office/drawing/2014/main" id="{677007DC-6F7F-4308-9A3A-1E286A62F6FF}"/>
              </a:ext>
            </a:extLst>
          </p:cNvPr>
          <p:cNvSpPr/>
          <p:nvPr/>
        </p:nvSpPr>
        <p:spPr>
          <a:xfrm>
            <a:off x="3717715" y="5471333"/>
            <a:ext cx="6696015" cy="720080"/>
          </a:xfrm>
          <a:prstGeom prst="foldedCorne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대부분 질병 예측 정확도가 </a:t>
            </a:r>
            <a:r>
              <a:rPr lang="en-US" altLang="ko-KR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90%</a:t>
            </a:r>
            <a:r>
              <a:rPr lang="ko-KR" altLang="en-US" sz="20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이상인 예측 모델 생성</a:t>
            </a:r>
            <a:endParaRPr lang="en-US" altLang="ko-KR" sz="2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73EAC3E-8F76-4B59-9C4A-0D959ED2E4DE}"/>
              </a:ext>
            </a:extLst>
          </p:cNvPr>
          <p:cNvSpPr/>
          <p:nvPr/>
        </p:nvSpPr>
        <p:spPr>
          <a:xfrm>
            <a:off x="1398494" y="5533756"/>
            <a:ext cx="2199517" cy="595233"/>
          </a:xfrm>
          <a:prstGeom prst="rightArrow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29D9657-C009-4842-B6E3-E9AE71C6420B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A0DE94-1618-445E-9246-EAC6CDF8074A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EF171EF-E114-476D-970A-ADAC843CE296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614EA7-6264-40D5-AAEA-9749ED094CC9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D40E9F-741F-4CAC-A75E-F334CB6E11AD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F0D8CE0-C884-4F9F-8BCC-B41C8AE5B47B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5034634-7440-416D-88D1-3F89F2D85C13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3725B64-2F4D-42E9-B869-7F89B02A5792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분석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5174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접힌 도형 4">
            <a:extLst>
              <a:ext uri="{FF2B5EF4-FFF2-40B4-BE49-F238E27FC236}">
                <a16:creationId xmlns:a16="http://schemas.microsoft.com/office/drawing/2014/main" id="{94A68384-99D5-4450-ADC2-3DE503F93739}"/>
              </a:ext>
            </a:extLst>
          </p:cNvPr>
          <p:cNvSpPr/>
          <p:nvPr/>
        </p:nvSpPr>
        <p:spPr>
          <a:xfrm>
            <a:off x="1130173" y="1386667"/>
            <a:ext cx="2267451" cy="573437"/>
          </a:xfrm>
          <a:prstGeom prst="foldedCorner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모델의 신뢰도 평가</a:t>
            </a:r>
            <a:endParaRPr lang="en-US" altLang="ko-KR" sz="1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E12F0E-23DA-4EFE-8E05-85F1148D81E6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BA4F1F-AE29-4C37-B9BE-B16D2C2F6BEF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F726EA-FA1E-4FD0-B8DE-DD3D0D856122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E4761D8-C73B-4721-A364-73A4CE49331F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04BCB9D1-0F5E-4D82-B516-50C41C9E520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6723D7-E146-4E94-B5E3-4B2F41706EE9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6.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Freeform 72">
            <a:extLst>
              <a:ext uri="{FF2B5EF4-FFF2-40B4-BE49-F238E27FC236}">
                <a16:creationId xmlns:a16="http://schemas.microsoft.com/office/drawing/2014/main" id="{BF44470F-8181-4BF0-A75F-3136EDCEBC3D}"/>
              </a:ext>
            </a:extLst>
          </p:cNvPr>
          <p:cNvSpPr>
            <a:spLocks noEditPoints="1"/>
          </p:cNvSpPr>
          <p:nvPr/>
        </p:nvSpPr>
        <p:spPr bwMode="auto">
          <a:xfrm>
            <a:off x="805738" y="4958661"/>
            <a:ext cx="102417" cy="271299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11" y="0"/>
              </a:cxn>
              <a:cxn ang="0">
                <a:pos x="0" y="11"/>
              </a:cxn>
              <a:cxn ang="0">
                <a:pos x="7" y="22"/>
              </a:cxn>
              <a:cxn ang="0">
                <a:pos x="10" y="26"/>
              </a:cxn>
              <a:cxn ang="0">
                <a:pos x="10" y="172"/>
              </a:cxn>
              <a:cxn ang="0">
                <a:pos x="32" y="194"/>
              </a:cxn>
              <a:cxn ang="0">
                <a:pos x="34" y="194"/>
              </a:cxn>
              <a:cxn ang="0">
                <a:pos x="57" y="172"/>
              </a:cxn>
              <a:cxn ang="0">
                <a:pos x="57" y="26"/>
              </a:cxn>
              <a:cxn ang="0">
                <a:pos x="60" y="22"/>
              </a:cxn>
              <a:cxn ang="0">
                <a:pos x="67" y="11"/>
              </a:cxn>
              <a:cxn ang="0">
                <a:pos x="56" y="0"/>
              </a:cxn>
              <a:cxn ang="0">
                <a:pos x="25" y="172"/>
              </a:cxn>
              <a:cxn ang="0">
                <a:pos x="23" y="174"/>
              </a:cxn>
              <a:cxn ang="0">
                <a:pos x="22" y="172"/>
              </a:cxn>
              <a:cxn ang="0">
                <a:pos x="22" y="81"/>
              </a:cxn>
              <a:cxn ang="0">
                <a:pos x="23" y="80"/>
              </a:cxn>
              <a:cxn ang="0">
                <a:pos x="25" y="81"/>
              </a:cxn>
              <a:cxn ang="0">
                <a:pos x="25" y="172"/>
              </a:cxn>
              <a:cxn ang="0">
                <a:pos x="56" y="14"/>
              </a:cxn>
              <a:cxn ang="0">
                <a:pos x="51" y="14"/>
              </a:cxn>
              <a:cxn ang="0">
                <a:pos x="48" y="16"/>
              </a:cxn>
              <a:cxn ang="0">
                <a:pos x="48" y="18"/>
              </a:cxn>
              <a:cxn ang="0">
                <a:pos x="48" y="67"/>
              </a:cxn>
              <a:cxn ang="0">
                <a:pos x="45" y="70"/>
              </a:cxn>
              <a:cxn ang="0">
                <a:pos x="22" y="70"/>
              </a:cxn>
              <a:cxn ang="0">
                <a:pos x="19" y="67"/>
              </a:cxn>
              <a:cxn ang="0">
                <a:pos x="19" y="17"/>
              </a:cxn>
              <a:cxn ang="0">
                <a:pos x="15" y="14"/>
              </a:cxn>
              <a:cxn ang="0">
                <a:pos x="11" y="14"/>
              </a:cxn>
              <a:cxn ang="0">
                <a:pos x="8" y="11"/>
              </a:cxn>
              <a:cxn ang="0">
                <a:pos x="11" y="9"/>
              </a:cxn>
              <a:cxn ang="0">
                <a:pos x="56" y="9"/>
              </a:cxn>
              <a:cxn ang="0">
                <a:pos x="58" y="11"/>
              </a:cxn>
              <a:cxn ang="0">
                <a:pos x="56" y="14"/>
              </a:cxn>
              <a:cxn ang="0">
                <a:pos x="56" y="14"/>
              </a:cxn>
              <a:cxn ang="0">
                <a:pos x="56" y="14"/>
              </a:cxn>
            </a:cxnLst>
            <a:rect l="0" t="0" r="r" b="b"/>
            <a:pathLst>
              <a:path w="67" h="194">
                <a:moveTo>
                  <a:pt x="56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6"/>
                  <a:pt x="3" y="20"/>
                  <a:pt x="7" y="22"/>
                </a:cubicBezTo>
                <a:cubicBezTo>
                  <a:pt x="8" y="22"/>
                  <a:pt x="10" y="24"/>
                  <a:pt x="10" y="26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0" y="184"/>
                  <a:pt x="20" y="194"/>
                  <a:pt x="32" y="194"/>
                </a:cubicBezTo>
                <a:cubicBezTo>
                  <a:pt x="34" y="194"/>
                  <a:pt x="34" y="194"/>
                  <a:pt x="34" y="194"/>
                </a:cubicBezTo>
                <a:cubicBezTo>
                  <a:pt x="47" y="194"/>
                  <a:pt x="57" y="184"/>
                  <a:pt x="57" y="172"/>
                </a:cubicBezTo>
                <a:cubicBezTo>
                  <a:pt x="57" y="26"/>
                  <a:pt x="57" y="26"/>
                  <a:pt x="57" y="26"/>
                </a:cubicBezTo>
                <a:cubicBezTo>
                  <a:pt x="57" y="24"/>
                  <a:pt x="58" y="22"/>
                  <a:pt x="60" y="22"/>
                </a:cubicBezTo>
                <a:cubicBezTo>
                  <a:pt x="64" y="20"/>
                  <a:pt x="67" y="16"/>
                  <a:pt x="67" y="11"/>
                </a:cubicBezTo>
                <a:cubicBezTo>
                  <a:pt x="67" y="5"/>
                  <a:pt x="62" y="0"/>
                  <a:pt x="56" y="0"/>
                </a:cubicBezTo>
                <a:close/>
                <a:moveTo>
                  <a:pt x="25" y="172"/>
                </a:moveTo>
                <a:cubicBezTo>
                  <a:pt x="25" y="173"/>
                  <a:pt x="24" y="174"/>
                  <a:pt x="23" y="174"/>
                </a:cubicBezTo>
                <a:cubicBezTo>
                  <a:pt x="22" y="174"/>
                  <a:pt x="22" y="173"/>
                  <a:pt x="22" y="172"/>
                </a:cubicBezTo>
                <a:cubicBezTo>
                  <a:pt x="22" y="81"/>
                  <a:pt x="22" y="81"/>
                  <a:pt x="22" y="81"/>
                </a:cubicBezTo>
                <a:cubicBezTo>
                  <a:pt x="22" y="80"/>
                  <a:pt x="22" y="80"/>
                  <a:pt x="23" y="80"/>
                </a:cubicBezTo>
                <a:cubicBezTo>
                  <a:pt x="24" y="80"/>
                  <a:pt x="25" y="80"/>
                  <a:pt x="25" y="81"/>
                </a:cubicBezTo>
                <a:lnTo>
                  <a:pt x="25" y="172"/>
                </a:lnTo>
                <a:close/>
                <a:moveTo>
                  <a:pt x="56" y="14"/>
                </a:moveTo>
                <a:cubicBezTo>
                  <a:pt x="51" y="14"/>
                  <a:pt x="51" y="14"/>
                  <a:pt x="51" y="14"/>
                </a:cubicBezTo>
                <a:cubicBezTo>
                  <a:pt x="49" y="14"/>
                  <a:pt x="48" y="15"/>
                  <a:pt x="48" y="16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67"/>
                  <a:pt x="48" y="67"/>
                  <a:pt x="48" y="67"/>
                </a:cubicBezTo>
                <a:cubicBezTo>
                  <a:pt x="48" y="69"/>
                  <a:pt x="47" y="70"/>
                  <a:pt x="45" y="70"/>
                </a:cubicBezTo>
                <a:cubicBezTo>
                  <a:pt x="22" y="70"/>
                  <a:pt x="22" y="70"/>
                  <a:pt x="22" y="70"/>
                </a:cubicBezTo>
                <a:cubicBezTo>
                  <a:pt x="20" y="70"/>
                  <a:pt x="19" y="69"/>
                  <a:pt x="19" y="6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5"/>
                  <a:pt x="17" y="14"/>
                  <a:pt x="15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0" y="14"/>
                  <a:pt x="8" y="13"/>
                  <a:pt x="8" y="11"/>
                </a:cubicBezTo>
                <a:cubicBezTo>
                  <a:pt x="8" y="10"/>
                  <a:pt x="10" y="9"/>
                  <a:pt x="11" y="9"/>
                </a:cubicBezTo>
                <a:cubicBezTo>
                  <a:pt x="56" y="9"/>
                  <a:pt x="56" y="9"/>
                  <a:pt x="56" y="9"/>
                </a:cubicBezTo>
                <a:cubicBezTo>
                  <a:pt x="57" y="9"/>
                  <a:pt x="58" y="10"/>
                  <a:pt x="58" y="11"/>
                </a:cubicBezTo>
                <a:cubicBezTo>
                  <a:pt x="58" y="13"/>
                  <a:pt x="57" y="14"/>
                  <a:pt x="56" y="14"/>
                </a:cubicBezTo>
                <a:close/>
                <a:moveTo>
                  <a:pt x="56" y="14"/>
                </a:moveTo>
                <a:cubicBezTo>
                  <a:pt x="56" y="14"/>
                  <a:pt x="56" y="14"/>
                  <a:pt x="56" y="1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aseline="-250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A2E2631-A433-4D54-8BB0-95F16189B129}"/>
              </a:ext>
            </a:extLst>
          </p:cNvPr>
          <p:cNvGrpSpPr/>
          <p:nvPr/>
        </p:nvGrpSpPr>
        <p:grpSpPr>
          <a:xfrm>
            <a:off x="1130173" y="2096455"/>
            <a:ext cx="5797213" cy="3816177"/>
            <a:chOff x="1320763" y="2188531"/>
            <a:chExt cx="5731510" cy="358775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275E6E-8914-4B39-BB90-C60A69DA1535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320763" y="2188531"/>
              <a:ext cx="5731510" cy="31305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A795E897-2175-4B66-8720-F6B5F5C87742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320763" y="2435329"/>
              <a:ext cx="5069083" cy="30859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B974F88E-B7BE-4A2D-85BB-63354200CA10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1320763" y="5454971"/>
              <a:ext cx="5731510" cy="321310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2FE41816-EF75-4617-AA7C-FD77155F5DF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439894" y="2026079"/>
            <a:ext cx="4295776" cy="3886553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E8DB6FE-28C7-4FC9-87C8-E047D4DCA144}"/>
              </a:ext>
            </a:extLst>
          </p:cNvPr>
          <p:cNvSpPr/>
          <p:nvPr/>
        </p:nvSpPr>
        <p:spPr>
          <a:xfrm>
            <a:off x="1130173" y="5570865"/>
            <a:ext cx="2527427" cy="33298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A785A30-55F3-4E86-969D-6177431E2EB2}"/>
              </a:ext>
            </a:extLst>
          </p:cNvPr>
          <p:cNvSpPr/>
          <p:nvPr/>
        </p:nvSpPr>
        <p:spPr>
          <a:xfrm>
            <a:off x="5439894" y="5570865"/>
            <a:ext cx="2527427" cy="332987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B19208-F410-4A21-8B39-82E589C1240E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9CDD97-9FAF-4417-888D-796AC9F3BC87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2339D3-FFCF-4012-9748-4C9DD422BEE6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89257F-FE9C-4D5A-87F0-10257ACCBC08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8AEEB7-0FF7-44F7-9F81-4574B1831175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C83565-A402-4A6E-8922-B416A38ECD3F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41F878-30F1-4DDC-BB28-6AC36E77C75F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393722-452C-4125-8C08-50B27FD41F19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분석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7167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735FD1B-B6F1-400F-BCDE-1645A8B3F984}"/>
              </a:ext>
            </a:extLst>
          </p:cNvPr>
          <p:cNvSpPr/>
          <p:nvPr/>
        </p:nvSpPr>
        <p:spPr>
          <a:xfrm>
            <a:off x="6193761" y="1966468"/>
            <a:ext cx="5346496" cy="3790949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9" name="TextBox 558">
            <a:extLst>
              <a:ext uri="{FF2B5EF4-FFF2-40B4-BE49-F238E27FC236}">
                <a16:creationId xmlns:a16="http://schemas.microsoft.com/office/drawing/2014/main" id="{62883877-FC89-4F40-84E9-DD8493644612}"/>
              </a:ext>
            </a:extLst>
          </p:cNvPr>
          <p:cNvSpPr txBox="1"/>
          <p:nvPr/>
        </p:nvSpPr>
        <p:spPr>
          <a:xfrm>
            <a:off x="1387916" y="2229943"/>
            <a:ext cx="4209779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코로나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19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로 인한 병문안 통제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560" name="TextBox 559">
            <a:extLst>
              <a:ext uri="{FF2B5EF4-FFF2-40B4-BE49-F238E27FC236}">
                <a16:creationId xmlns:a16="http://schemas.microsoft.com/office/drawing/2014/main" id="{576E1F75-20D1-4715-8692-01AD55650436}"/>
              </a:ext>
            </a:extLst>
          </p:cNvPr>
          <p:cNvSpPr txBox="1"/>
          <p:nvPr/>
        </p:nvSpPr>
        <p:spPr>
          <a:xfrm>
            <a:off x="1387916" y="2499900"/>
            <a:ext cx="4209779" cy="94923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Lato"/>
              </a:rPr>
              <a:t>중국에서 발생한 코로나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Lato"/>
              </a:rPr>
              <a:t>19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Lato"/>
              </a:rPr>
              <a:t> 바이러스로 인해 국내 많은 병원들이 병원 내 감염 예방을 위해 병문안을 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Lato"/>
              </a:rPr>
              <a:t>통제하였다</a:t>
            </a:r>
            <a:r>
              <a:rPr lang="en-US" altLang="ko-KR" sz="1500" dirty="0">
                <a:solidFill>
                  <a:schemeClr val="bg2">
                    <a:lumMod val="50000"/>
                  </a:schemeClr>
                </a:solidFill>
                <a:latin typeface="Lato"/>
              </a:rPr>
              <a:t>.</a:t>
            </a:r>
            <a:r>
              <a:rPr lang="ko-KR" altLang="en-US" sz="1500" dirty="0">
                <a:solidFill>
                  <a:schemeClr val="bg2">
                    <a:lumMod val="50000"/>
                  </a:schemeClr>
                </a:solidFill>
                <a:latin typeface="Lato"/>
              </a:rPr>
              <a:t>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Lato"/>
              </a:rPr>
              <a:t>  </a:t>
            </a:r>
          </a:p>
        </p:txBody>
      </p:sp>
      <p:sp>
        <p:nvSpPr>
          <p:cNvPr id="568" name="Teardrop 567">
            <a:extLst>
              <a:ext uri="{FF2B5EF4-FFF2-40B4-BE49-F238E27FC236}">
                <a16:creationId xmlns:a16="http://schemas.microsoft.com/office/drawing/2014/main" id="{CE461FB1-B9C6-4C61-A88B-DCD1D7A60DD7}"/>
              </a:ext>
            </a:extLst>
          </p:cNvPr>
          <p:cNvSpPr>
            <a:spLocks noChangeAspect="1"/>
          </p:cNvSpPr>
          <p:nvPr/>
        </p:nvSpPr>
        <p:spPr>
          <a:xfrm>
            <a:off x="787570" y="2229944"/>
            <a:ext cx="469021" cy="455593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9" name="Freeform 72">
            <a:extLst>
              <a:ext uri="{FF2B5EF4-FFF2-40B4-BE49-F238E27FC236}">
                <a16:creationId xmlns:a16="http://schemas.microsoft.com/office/drawing/2014/main" id="{DA842296-CD8E-4EC6-94F3-EFE089251FBF}"/>
              </a:ext>
            </a:extLst>
          </p:cNvPr>
          <p:cNvSpPr>
            <a:spLocks noEditPoints="1"/>
          </p:cNvSpPr>
          <p:nvPr/>
        </p:nvSpPr>
        <p:spPr bwMode="auto">
          <a:xfrm>
            <a:off x="952554" y="2255999"/>
            <a:ext cx="139052" cy="403482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11" y="0"/>
              </a:cxn>
              <a:cxn ang="0">
                <a:pos x="0" y="11"/>
              </a:cxn>
              <a:cxn ang="0">
                <a:pos x="7" y="22"/>
              </a:cxn>
              <a:cxn ang="0">
                <a:pos x="10" y="26"/>
              </a:cxn>
              <a:cxn ang="0">
                <a:pos x="10" y="172"/>
              </a:cxn>
              <a:cxn ang="0">
                <a:pos x="32" y="194"/>
              </a:cxn>
              <a:cxn ang="0">
                <a:pos x="34" y="194"/>
              </a:cxn>
              <a:cxn ang="0">
                <a:pos x="57" y="172"/>
              </a:cxn>
              <a:cxn ang="0">
                <a:pos x="57" y="26"/>
              </a:cxn>
              <a:cxn ang="0">
                <a:pos x="60" y="22"/>
              </a:cxn>
              <a:cxn ang="0">
                <a:pos x="67" y="11"/>
              </a:cxn>
              <a:cxn ang="0">
                <a:pos x="56" y="0"/>
              </a:cxn>
              <a:cxn ang="0">
                <a:pos x="25" y="172"/>
              </a:cxn>
              <a:cxn ang="0">
                <a:pos x="23" y="174"/>
              </a:cxn>
              <a:cxn ang="0">
                <a:pos x="22" y="172"/>
              </a:cxn>
              <a:cxn ang="0">
                <a:pos x="22" y="81"/>
              </a:cxn>
              <a:cxn ang="0">
                <a:pos x="23" y="80"/>
              </a:cxn>
              <a:cxn ang="0">
                <a:pos x="25" y="81"/>
              </a:cxn>
              <a:cxn ang="0">
                <a:pos x="25" y="172"/>
              </a:cxn>
              <a:cxn ang="0">
                <a:pos x="56" y="14"/>
              </a:cxn>
              <a:cxn ang="0">
                <a:pos x="51" y="14"/>
              </a:cxn>
              <a:cxn ang="0">
                <a:pos x="48" y="16"/>
              </a:cxn>
              <a:cxn ang="0">
                <a:pos x="48" y="18"/>
              </a:cxn>
              <a:cxn ang="0">
                <a:pos x="48" y="67"/>
              </a:cxn>
              <a:cxn ang="0">
                <a:pos x="45" y="70"/>
              </a:cxn>
              <a:cxn ang="0">
                <a:pos x="22" y="70"/>
              </a:cxn>
              <a:cxn ang="0">
                <a:pos x="19" y="67"/>
              </a:cxn>
              <a:cxn ang="0">
                <a:pos x="19" y="17"/>
              </a:cxn>
              <a:cxn ang="0">
                <a:pos x="15" y="14"/>
              </a:cxn>
              <a:cxn ang="0">
                <a:pos x="11" y="14"/>
              </a:cxn>
              <a:cxn ang="0">
                <a:pos x="8" y="11"/>
              </a:cxn>
              <a:cxn ang="0">
                <a:pos x="11" y="9"/>
              </a:cxn>
              <a:cxn ang="0">
                <a:pos x="56" y="9"/>
              </a:cxn>
              <a:cxn ang="0">
                <a:pos x="58" y="11"/>
              </a:cxn>
              <a:cxn ang="0">
                <a:pos x="56" y="14"/>
              </a:cxn>
              <a:cxn ang="0">
                <a:pos x="56" y="14"/>
              </a:cxn>
              <a:cxn ang="0">
                <a:pos x="56" y="14"/>
              </a:cxn>
            </a:cxnLst>
            <a:rect l="0" t="0" r="r" b="b"/>
            <a:pathLst>
              <a:path w="67" h="194">
                <a:moveTo>
                  <a:pt x="56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6"/>
                  <a:pt x="3" y="20"/>
                  <a:pt x="7" y="22"/>
                </a:cubicBezTo>
                <a:cubicBezTo>
                  <a:pt x="8" y="22"/>
                  <a:pt x="10" y="24"/>
                  <a:pt x="10" y="26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0" y="184"/>
                  <a:pt x="20" y="194"/>
                  <a:pt x="32" y="194"/>
                </a:cubicBezTo>
                <a:cubicBezTo>
                  <a:pt x="34" y="194"/>
                  <a:pt x="34" y="194"/>
                  <a:pt x="34" y="194"/>
                </a:cubicBezTo>
                <a:cubicBezTo>
                  <a:pt x="47" y="194"/>
                  <a:pt x="57" y="184"/>
                  <a:pt x="57" y="172"/>
                </a:cubicBezTo>
                <a:cubicBezTo>
                  <a:pt x="57" y="26"/>
                  <a:pt x="57" y="26"/>
                  <a:pt x="57" y="26"/>
                </a:cubicBezTo>
                <a:cubicBezTo>
                  <a:pt x="57" y="24"/>
                  <a:pt x="58" y="22"/>
                  <a:pt x="60" y="22"/>
                </a:cubicBezTo>
                <a:cubicBezTo>
                  <a:pt x="64" y="20"/>
                  <a:pt x="67" y="16"/>
                  <a:pt x="67" y="11"/>
                </a:cubicBezTo>
                <a:cubicBezTo>
                  <a:pt x="67" y="5"/>
                  <a:pt x="62" y="0"/>
                  <a:pt x="56" y="0"/>
                </a:cubicBezTo>
                <a:close/>
                <a:moveTo>
                  <a:pt x="25" y="172"/>
                </a:moveTo>
                <a:cubicBezTo>
                  <a:pt x="25" y="173"/>
                  <a:pt x="24" y="174"/>
                  <a:pt x="23" y="174"/>
                </a:cubicBezTo>
                <a:cubicBezTo>
                  <a:pt x="22" y="174"/>
                  <a:pt x="22" y="173"/>
                  <a:pt x="22" y="172"/>
                </a:cubicBezTo>
                <a:cubicBezTo>
                  <a:pt x="22" y="81"/>
                  <a:pt x="22" y="81"/>
                  <a:pt x="22" y="81"/>
                </a:cubicBezTo>
                <a:cubicBezTo>
                  <a:pt x="22" y="80"/>
                  <a:pt x="22" y="80"/>
                  <a:pt x="23" y="80"/>
                </a:cubicBezTo>
                <a:cubicBezTo>
                  <a:pt x="24" y="80"/>
                  <a:pt x="25" y="80"/>
                  <a:pt x="25" y="81"/>
                </a:cubicBezTo>
                <a:lnTo>
                  <a:pt x="25" y="172"/>
                </a:lnTo>
                <a:close/>
                <a:moveTo>
                  <a:pt x="56" y="14"/>
                </a:moveTo>
                <a:cubicBezTo>
                  <a:pt x="51" y="14"/>
                  <a:pt x="51" y="14"/>
                  <a:pt x="51" y="14"/>
                </a:cubicBezTo>
                <a:cubicBezTo>
                  <a:pt x="49" y="14"/>
                  <a:pt x="48" y="15"/>
                  <a:pt x="48" y="16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67"/>
                  <a:pt x="48" y="67"/>
                  <a:pt x="48" y="67"/>
                </a:cubicBezTo>
                <a:cubicBezTo>
                  <a:pt x="48" y="69"/>
                  <a:pt x="47" y="70"/>
                  <a:pt x="45" y="70"/>
                </a:cubicBezTo>
                <a:cubicBezTo>
                  <a:pt x="22" y="70"/>
                  <a:pt x="22" y="70"/>
                  <a:pt x="22" y="70"/>
                </a:cubicBezTo>
                <a:cubicBezTo>
                  <a:pt x="20" y="70"/>
                  <a:pt x="19" y="69"/>
                  <a:pt x="19" y="6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5"/>
                  <a:pt x="17" y="14"/>
                  <a:pt x="15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0" y="14"/>
                  <a:pt x="8" y="13"/>
                  <a:pt x="8" y="11"/>
                </a:cubicBezTo>
                <a:cubicBezTo>
                  <a:pt x="8" y="10"/>
                  <a:pt x="10" y="9"/>
                  <a:pt x="11" y="9"/>
                </a:cubicBezTo>
                <a:cubicBezTo>
                  <a:pt x="56" y="9"/>
                  <a:pt x="56" y="9"/>
                  <a:pt x="56" y="9"/>
                </a:cubicBezTo>
                <a:cubicBezTo>
                  <a:pt x="57" y="9"/>
                  <a:pt x="58" y="10"/>
                  <a:pt x="58" y="11"/>
                </a:cubicBezTo>
                <a:cubicBezTo>
                  <a:pt x="58" y="13"/>
                  <a:pt x="57" y="14"/>
                  <a:pt x="56" y="14"/>
                </a:cubicBezTo>
                <a:close/>
                <a:moveTo>
                  <a:pt x="56" y="14"/>
                </a:moveTo>
                <a:cubicBezTo>
                  <a:pt x="56" y="14"/>
                  <a:pt x="56" y="14"/>
                  <a:pt x="56" y="1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aseline="-25000" dirty="0"/>
          </a:p>
        </p:txBody>
      </p:sp>
      <p:sp>
        <p:nvSpPr>
          <p:cNvPr id="579" name="Teardrop 578">
            <a:extLst>
              <a:ext uri="{FF2B5EF4-FFF2-40B4-BE49-F238E27FC236}">
                <a16:creationId xmlns:a16="http://schemas.microsoft.com/office/drawing/2014/main" id="{8C7F382A-3EAE-4368-8A28-C93EC1D9D303}"/>
              </a:ext>
            </a:extLst>
          </p:cNvPr>
          <p:cNvSpPr>
            <a:spLocks noChangeAspect="1"/>
          </p:cNvSpPr>
          <p:nvPr/>
        </p:nvSpPr>
        <p:spPr>
          <a:xfrm>
            <a:off x="787570" y="4184967"/>
            <a:ext cx="469021" cy="455593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80" name="Group 126">
            <a:extLst>
              <a:ext uri="{FF2B5EF4-FFF2-40B4-BE49-F238E27FC236}">
                <a16:creationId xmlns:a16="http://schemas.microsoft.com/office/drawing/2014/main" id="{AE651BB7-18C5-42A6-8126-674F2360FD3A}"/>
              </a:ext>
            </a:extLst>
          </p:cNvPr>
          <p:cNvGrpSpPr/>
          <p:nvPr/>
        </p:nvGrpSpPr>
        <p:grpSpPr>
          <a:xfrm>
            <a:off x="889164" y="4314950"/>
            <a:ext cx="265832" cy="195626"/>
            <a:chOff x="8085138" y="895350"/>
            <a:chExt cx="619125" cy="455613"/>
          </a:xfrm>
          <a:solidFill>
            <a:schemeClr val="bg1"/>
          </a:solidFill>
        </p:grpSpPr>
        <p:sp>
          <p:nvSpPr>
            <p:cNvPr id="581" name="Freeform 87">
              <a:extLst>
                <a:ext uri="{FF2B5EF4-FFF2-40B4-BE49-F238E27FC236}">
                  <a16:creationId xmlns:a16="http://schemas.microsoft.com/office/drawing/2014/main" id="{8BE5B88E-4B42-43E7-BC56-3AD83489DD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5138" y="895350"/>
              <a:ext cx="369888" cy="328613"/>
            </a:xfrm>
            <a:custGeom>
              <a:avLst/>
              <a:gdLst/>
              <a:ahLst/>
              <a:cxnLst>
                <a:cxn ang="0">
                  <a:pos x="80" y="113"/>
                </a:cxn>
                <a:cxn ang="0">
                  <a:pos x="82" y="104"/>
                </a:cxn>
                <a:cxn ang="0">
                  <a:pos x="119" y="47"/>
                </a:cxn>
                <a:cxn ang="0">
                  <a:pos x="128" y="41"/>
                </a:cxn>
                <a:cxn ang="0">
                  <a:pos x="72" y="6"/>
                </a:cxn>
                <a:cxn ang="0">
                  <a:pos x="49" y="0"/>
                </a:cxn>
                <a:cxn ang="0">
                  <a:pos x="12" y="21"/>
                </a:cxn>
                <a:cxn ang="0">
                  <a:pos x="26" y="80"/>
                </a:cxn>
                <a:cxn ang="0">
                  <a:pos x="80" y="113"/>
                </a:cxn>
                <a:cxn ang="0">
                  <a:pos x="23" y="28"/>
                </a:cxn>
                <a:cxn ang="0">
                  <a:pos x="49" y="13"/>
                </a:cxn>
                <a:cxn ang="0">
                  <a:pos x="65" y="18"/>
                </a:cxn>
                <a:cxn ang="0">
                  <a:pos x="104" y="41"/>
                </a:cxn>
                <a:cxn ang="0">
                  <a:pos x="72" y="92"/>
                </a:cxn>
                <a:cxn ang="0">
                  <a:pos x="33" y="69"/>
                </a:cxn>
                <a:cxn ang="0">
                  <a:pos x="23" y="28"/>
                </a:cxn>
                <a:cxn ang="0">
                  <a:pos x="23" y="28"/>
                </a:cxn>
                <a:cxn ang="0">
                  <a:pos x="23" y="28"/>
                </a:cxn>
              </a:cxnLst>
              <a:rect l="0" t="0" r="r" b="b"/>
              <a:pathLst>
                <a:path w="128" h="113">
                  <a:moveTo>
                    <a:pt x="80" y="113"/>
                  </a:moveTo>
                  <a:cubicBezTo>
                    <a:pt x="82" y="104"/>
                    <a:pt x="82" y="104"/>
                    <a:pt x="82" y="104"/>
                  </a:cubicBezTo>
                  <a:cubicBezTo>
                    <a:pt x="86" y="86"/>
                    <a:pt x="95" y="61"/>
                    <a:pt x="119" y="47"/>
                  </a:cubicBezTo>
                  <a:cubicBezTo>
                    <a:pt x="128" y="41"/>
                    <a:pt x="128" y="41"/>
                    <a:pt x="128" y="41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65" y="2"/>
                    <a:pt x="57" y="0"/>
                    <a:pt x="49" y="0"/>
                  </a:cubicBezTo>
                  <a:cubicBezTo>
                    <a:pt x="34" y="0"/>
                    <a:pt x="20" y="8"/>
                    <a:pt x="12" y="21"/>
                  </a:cubicBezTo>
                  <a:cubicBezTo>
                    <a:pt x="0" y="41"/>
                    <a:pt x="6" y="68"/>
                    <a:pt x="26" y="80"/>
                  </a:cubicBezTo>
                  <a:lnTo>
                    <a:pt x="80" y="113"/>
                  </a:lnTo>
                  <a:close/>
                  <a:moveTo>
                    <a:pt x="23" y="28"/>
                  </a:moveTo>
                  <a:cubicBezTo>
                    <a:pt x="29" y="19"/>
                    <a:pt x="38" y="13"/>
                    <a:pt x="49" y="13"/>
                  </a:cubicBezTo>
                  <a:cubicBezTo>
                    <a:pt x="55" y="13"/>
                    <a:pt x="60" y="15"/>
                    <a:pt x="65" y="18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85" y="56"/>
                    <a:pt x="76" y="77"/>
                    <a:pt x="72" y="92"/>
                  </a:cubicBezTo>
                  <a:cubicBezTo>
                    <a:pt x="33" y="69"/>
                    <a:pt x="33" y="69"/>
                    <a:pt x="33" y="69"/>
                  </a:cubicBezTo>
                  <a:cubicBezTo>
                    <a:pt x="19" y="60"/>
                    <a:pt x="15" y="42"/>
                    <a:pt x="23" y="28"/>
                  </a:cubicBezTo>
                  <a:close/>
                  <a:moveTo>
                    <a:pt x="23" y="28"/>
                  </a:moveTo>
                  <a:cubicBezTo>
                    <a:pt x="23" y="28"/>
                    <a:pt x="23" y="28"/>
                    <a:pt x="23" y="2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  <p:sp>
          <p:nvSpPr>
            <p:cNvPr id="582" name="Freeform 88">
              <a:extLst>
                <a:ext uri="{FF2B5EF4-FFF2-40B4-BE49-F238E27FC236}">
                  <a16:creationId xmlns:a16="http://schemas.microsoft.com/office/drawing/2014/main" id="{4DF024E5-C763-4D83-A77B-3B954AF28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51838" y="1038225"/>
              <a:ext cx="352425" cy="312738"/>
            </a:xfrm>
            <a:custGeom>
              <a:avLst/>
              <a:gdLst/>
              <a:ahLst/>
              <a:cxnLst>
                <a:cxn ang="0">
                  <a:pos x="97" y="31"/>
                </a:cxn>
                <a:cxn ang="0">
                  <a:pos x="46" y="0"/>
                </a:cxn>
                <a:cxn ang="0">
                  <a:pos x="45" y="1"/>
                </a:cxn>
                <a:cxn ang="0">
                  <a:pos x="30" y="10"/>
                </a:cxn>
                <a:cxn ang="0">
                  <a:pos x="79" y="40"/>
                </a:cxn>
                <a:cxn ang="0">
                  <a:pos x="80" y="45"/>
                </a:cxn>
                <a:cxn ang="0">
                  <a:pos x="77" y="47"/>
                </a:cxn>
                <a:cxn ang="0">
                  <a:pos x="74" y="46"/>
                </a:cxn>
                <a:cxn ang="0">
                  <a:pos x="24" y="15"/>
                </a:cxn>
                <a:cxn ang="0">
                  <a:pos x="0" y="67"/>
                </a:cxn>
                <a:cxn ang="0">
                  <a:pos x="0" y="69"/>
                </a:cxn>
                <a:cxn ang="0">
                  <a:pos x="54" y="102"/>
                </a:cxn>
                <a:cxn ang="0">
                  <a:pos x="75" y="108"/>
                </a:cxn>
                <a:cxn ang="0">
                  <a:pos x="111" y="88"/>
                </a:cxn>
                <a:cxn ang="0">
                  <a:pos x="97" y="31"/>
                </a:cxn>
                <a:cxn ang="0">
                  <a:pos x="97" y="31"/>
                </a:cxn>
                <a:cxn ang="0">
                  <a:pos x="97" y="31"/>
                </a:cxn>
              </a:cxnLst>
              <a:rect l="0" t="0" r="r" b="b"/>
              <a:pathLst>
                <a:path w="122" h="108">
                  <a:moveTo>
                    <a:pt x="97" y="31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39" y="3"/>
                    <a:pt x="34" y="6"/>
                    <a:pt x="30" y="1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0" y="41"/>
                    <a:pt x="81" y="43"/>
                    <a:pt x="80" y="45"/>
                  </a:cubicBezTo>
                  <a:cubicBezTo>
                    <a:pt x="79" y="46"/>
                    <a:pt x="78" y="47"/>
                    <a:pt x="77" y="47"/>
                  </a:cubicBezTo>
                  <a:cubicBezTo>
                    <a:pt x="76" y="47"/>
                    <a:pt x="75" y="47"/>
                    <a:pt x="74" y="46"/>
                  </a:cubicBezTo>
                  <a:cubicBezTo>
                    <a:pt x="74" y="46"/>
                    <a:pt x="24" y="15"/>
                    <a:pt x="24" y="15"/>
                  </a:cubicBezTo>
                  <a:cubicBezTo>
                    <a:pt x="6" y="32"/>
                    <a:pt x="1" y="56"/>
                    <a:pt x="0" y="67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60" y="106"/>
                    <a:pt x="68" y="108"/>
                    <a:pt x="75" y="108"/>
                  </a:cubicBezTo>
                  <a:cubicBezTo>
                    <a:pt x="90" y="108"/>
                    <a:pt x="103" y="100"/>
                    <a:pt x="111" y="88"/>
                  </a:cubicBezTo>
                  <a:cubicBezTo>
                    <a:pt x="122" y="69"/>
                    <a:pt x="116" y="43"/>
                    <a:pt x="97" y="31"/>
                  </a:cubicBezTo>
                  <a:close/>
                  <a:moveTo>
                    <a:pt x="97" y="31"/>
                  </a:moveTo>
                  <a:cubicBezTo>
                    <a:pt x="97" y="31"/>
                    <a:pt x="97" y="31"/>
                    <a:pt x="97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-25000"/>
            </a:p>
          </p:txBody>
        </p:sp>
      </p:grp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FD664115-6CEF-4762-B7E7-9DA79485893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480" b="1480"/>
          <a:stretch>
            <a:fillRect/>
          </a:stretch>
        </p:blipFill>
        <p:spPr>
          <a:xfrm>
            <a:off x="6390748" y="2229943"/>
            <a:ext cx="4992023" cy="325231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93CB39E-D99C-4816-AFDD-AE85637549DA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AD07729-7E81-4F73-8B07-21C0FB0C181A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9C40EC-5F89-42C0-9D9C-0F9622F70EDE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08F1D60-5CD5-4769-8D6B-20EDBE4EE464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각 삼각형 18">
              <a:extLst>
                <a:ext uri="{FF2B5EF4-FFF2-40B4-BE49-F238E27FC236}">
                  <a16:creationId xmlns:a16="http://schemas.microsoft.com/office/drawing/2014/main" id="{A2E78B4F-4851-4539-86E9-8D79FBDE7E9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736183D-9C77-42CE-96E2-C60C91F43DBF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1.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EC4E92-697C-4998-A9A2-352AF89BB2D5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아이디어 선정 배경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7AE1386-5EA0-4D05-A197-66DD844C1D7A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0BBB7C-860D-481D-AF7A-7C06F57FE2F1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30D78E8-5320-4FD0-AF0A-5639ECF33EBC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685558-C87D-4AAE-9C97-597EEC019419}"/>
              </a:ext>
            </a:extLst>
          </p:cNvPr>
          <p:cNvSpPr txBox="1"/>
          <p:nvPr/>
        </p:nvSpPr>
        <p:spPr>
          <a:xfrm>
            <a:off x="1387916" y="4172464"/>
            <a:ext cx="4514028" cy="551936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lvl="0">
              <a:defRPr/>
            </a:pPr>
            <a:r>
              <a:rPr lang="ko-KR" altLang="en-US" b="1" dirty="0">
                <a:latin typeface="Lato"/>
              </a:rPr>
              <a:t>오랜 기간동안 입원하는 가족환자의 병간호로 인한 부담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C8E836-D66B-4A84-955F-D00BDDD4BF57}"/>
              </a:ext>
            </a:extLst>
          </p:cNvPr>
          <p:cNvSpPr txBox="1"/>
          <p:nvPr/>
        </p:nvSpPr>
        <p:spPr>
          <a:xfrm>
            <a:off x="1378916" y="4750349"/>
            <a:ext cx="4119026" cy="955125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lvl="0" defTabSz="914400">
              <a:lnSpc>
                <a:spcPct val="150000"/>
              </a:lnSpc>
              <a:spcBef>
                <a:spcPct val="20000"/>
              </a:spcBef>
              <a:defRPr/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Lato"/>
              </a:rPr>
              <a:t>여러 사정으로 인해 오랜 기간동안 입원해야 하는 가족환자의 곁을  계속 지키기에는 부담이 생기는 경우가 많다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latin typeface="Lato"/>
              </a:rPr>
              <a:t>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DD2654A-2377-4F4F-8D79-084E0D5FB644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F614AB-FCC5-4EA2-B210-7D1BF29D0D48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C6C7500-0175-4E48-B882-689019AB75BF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37E863E-8C0C-414A-ABE9-9D7E6DFDAE3B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090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E12F0E-23DA-4EFE-8E05-85F1148D81E6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BA4F1F-AE29-4C37-B9BE-B16D2C2F6BEF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F726EA-FA1E-4FD0-B8DE-DD3D0D856122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E4761D8-C73B-4721-A364-73A4CE49331F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04BCB9D1-0F5E-4D82-B516-50C41C9E520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6723D7-E146-4E94-B5E3-4B2F41706EE9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6.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Freeform 72">
            <a:extLst>
              <a:ext uri="{FF2B5EF4-FFF2-40B4-BE49-F238E27FC236}">
                <a16:creationId xmlns:a16="http://schemas.microsoft.com/office/drawing/2014/main" id="{BF44470F-8181-4BF0-A75F-3136EDCEBC3D}"/>
              </a:ext>
            </a:extLst>
          </p:cNvPr>
          <p:cNvSpPr>
            <a:spLocks noEditPoints="1"/>
          </p:cNvSpPr>
          <p:nvPr/>
        </p:nvSpPr>
        <p:spPr bwMode="auto">
          <a:xfrm>
            <a:off x="805738" y="4958661"/>
            <a:ext cx="102417" cy="271299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11" y="0"/>
              </a:cxn>
              <a:cxn ang="0">
                <a:pos x="0" y="11"/>
              </a:cxn>
              <a:cxn ang="0">
                <a:pos x="7" y="22"/>
              </a:cxn>
              <a:cxn ang="0">
                <a:pos x="10" y="26"/>
              </a:cxn>
              <a:cxn ang="0">
                <a:pos x="10" y="172"/>
              </a:cxn>
              <a:cxn ang="0">
                <a:pos x="32" y="194"/>
              </a:cxn>
              <a:cxn ang="0">
                <a:pos x="34" y="194"/>
              </a:cxn>
              <a:cxn ang="0">
                <a:pos x="57" y="172"/>
              </a:cxn>
              <a:cxn ang="0">
                <a:pos x="57" y="26"/>
              </a:cxn>
              <a:cxn ang="0">
                <a:pos x="60" y="22"/>
              </a:cxn>
              <a:cxn ang="0">
                <a:pos x="67" y="11"/>
              </a:cxn>
              <a:cxn ang="0">
                <a:pos x="56" y="0"/>
              </a:cxn>
              <a:cxn ang="0">
                <a:pos x="25" y="172"/>
              </a:cxn>
              <a:cxn ang="0">
                <a:pos x="23" y="174"/>
              </a:cxn>
              <a:cxn ang="0">
                <a:pos x="22" y="172"/>
              </a:cxn>
              <a:cxn ang="0">
                <a:pos x="22" y="81"/>
              </a:cxn>
              <a:cxn ang="0">
                <a:pos x="23" y="80"/>
              </a:cxn>
              <a:cxn ang="0">
                <a:pos x="25" y="81"/>
              </a:cxn>
              <a:cxn ang="0">
                <a:pos x="25" y="172"/>
              </a:cxn>
              <a:cxn ang="0">
                <a:pos x="56" y="14"/>
              </a:cxn>
              <a:cxn ang="0">
                <a:pos x="51" y="14"/>
              </a:cxn>
              <a:cxn ang="0">
                <a:pos x="48" y="16"/>
              </a:cxn>
              <a:cxn ang="0">
                <a:pos x="48" y="18"/>
              </a:cxn>
              <a:cxn ang="0">
                <a:pos x="48" y="67"/>
              </a:cxn>
              <a:cxn ang="0">
                <a:pos x="45" y="70"/>
              </a:cxn>
              <a:cxn ang="0">
                <a:pos x="22" y="70"/>
              </a:cxn>
              <a:cxn ang="0">
                <a:pos x="19" y="67"/>
              </a:cxn>
              <a:cxn ang="0">
                <a:pos x="19" y="17"/>
              </a:cxn>
              <a:cxn ang="0">
                <a:pos x="15" y="14"/>
              </a:cxn>
              <a:cxn ang="0">
                <a:pos x="11" y="14"/>
              </a:cxn>
              <a:cxn ang="0">
                <a:pos x="8" y="11"/>
              </a:cxn>
              <a:cxn ang="0">
                <a:pos x="11" y="9"/>
              </a:cxn>
              <a:cxn ang="0">
                <a:pos x="56" y="9"/>
              </a:cxn>
              <a:cxn ang="0">
                <a:pos x="58" y="11"/>
              </a:cxn>
              <a:cxn ang="0">
                <a:pos x="56" y="14"/>
              </a:cxn>
              <a:cxn ang="0">
                <a:pos x="56" y="14"/>
              </a:cxn>
              <a:cxn ang="0">
                <a:pos x="56" y="14"/>
              </a:cxn>
            </a:cxnLst>
            <a:rect l="0" t="0" r="r" b="b"/>
            <a:pathLst>
              <a:path w="67" h="194">
                <a:moveTo>
                  <a:pt x="56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6"/>
                  <a:pt x="3" y="20"/>
                  <a:pt x="7" y="22"/>
                </a:cubicBezTo>
                <a:cubicBezTo>
                  <a:pt x="8" y="22"/>
                  <a:pt x="10" y="24"/>
                  <a:pt x="10" y="26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0" y="184"/>
                  <a:pt x="20" y="194"/>
                  <a:pt x="32" y="194"/>
                </a:cubicBezTo>
                <a:cubicBezTo>
                  <a:pt x="34" y="194"/>
                  <a:pt x="34" y="194"/>
                  <a:pt x="34" y="194"/>
                </a:cubicBezTo>
                <a:cubicBezTo>
                  <a:pt x="47" y="194"/>
                  <a:pt x="57" y="184"/>
                  <a:pt x="57" y="172"/>
                </a:cubicBezTo>
                <a:cubicBezTo>
                  <a:pt x="57" y="26"/>
                  <a:pt x="57" y="26"/>
                  <a:pt x="57" y="26"/>
                </a:cubicBezTo>
                <a:cubicBezTo>
                  <a:pt x="57" y="24"/>
                  <a:pt x="58" y="22"/>
                  <a:pt x="60" y="22"/>
                </a:cubicBezTo>
                <a:cubicBezTo>
                  <a:pt x="64" y="20"/>
                  <a:pt x="67" y="16"/>
                  <a:pt x="67" y="11"/>
                </a:cubicBezTo>
                <a:cubicBezTo>
                  <a:pt x="67" y="5"/>
                  <a:pt x="62" y="0"/>
                  <a:pt x="56" y="0"/>
                </a:cubicBezTo>
                <a:close/>
                <a:moveTo>
                  <a:pt x="25" y="172"/>
                </a:moveTo>
                <a:cubicBezTo>
                  <a:pt x="25" y="173"/>
                  <a:pt x="24" y="174"/>
                  <a:pt x="23" y="174"/>
                </a:cubicBezTo>
                <a:cubicBezTo>
                  <a:pt x="22" y="174"/>
                  <a:pt x="22" y="173"/>
                  <a:pt x="22" y="172"/>
                </a:cubicBezTo>
                <a:cubicBezTo>
                  <a:pt x="22" y="81"/>
                  <a:pt x="22" y="81"/>
                  <a:pt x="22" y="81"/>
                </a:cubicBezTo>
                <a:cubicBezTo>
                  <a:pt x="22" y="80"/>
                  <a:pt x="22" y="80"/>
                  <a:pt x="23" y="80"/>
                </a:cubicBezTo>
                <a:cubicBezTo>
                  <a:pt x="24" y="80"/>
                  <a:pt x="25" y="80"/>
                  <a:pt x="25" y="81"/>
                </a:cubicBezTo>
                <a:lnTo>
                  <a:pt x="25" y="172"/>
                </a:lnTo>
                <a:close/>
                <a:moveTo>
                  <a:pt x="56" y="14"/>
                </a:moveTo>
                <a:cubicBezTo>
                  <a:pt x="51" y="14"/>
                  <a:pt x="51" y="14"/>
                  <a:pt x="51" y="14"/>
                </a:cubicBezTo>
                <a:cubicBezTo>
                  <a:pt x="49" y="14"/>
                  <a:pt x="48" y="15"/>
                  <a:pt x="48" y="16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67"/>
                  <a:pt x="48" y="67"/>
                  <a:pt x="48" y="67"/>
                </a:cubicBezTo>
                <a:cubicBezTo>
                  <a:pt x="48" y="69"/>
                  <a:pt x="47" y="70"/>
                  <a:pt x="45" y="70"/>
                </a:cubicBezTo>
                <a:cubicBezTo>
                  <a:pt x="22" y="70"/>
                  <a:pt x="22" y="70"/>
                  <a:pt x="22" y="70"/>
                </a:cubicBezTo>
                <a:cubicBezTo>
                  <a:pt x="20" y="70"/>
                  <a:pt x="19" y="69"/>
                  <a:pt x="19" y="6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5"/>
                  <a:pt x="17" y="14"/>
                  <a:pt x="15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0" y="14"/>
                  <a:pt x="8" y="13"/>
                  <a:pt x="8" y="11"/>
                </a:cubicBezTo>
                <a:cubicBezTo>
                  <a:pt x="8" y="10"/>
                  <a:pt x="10" y="9"/>
                  <a:pt x="11" y="9"/>
                </a:cubicBezTo>
                <a:cubicBezTo>
                  <a:pt x="56" y="9"/>
                  <a:pt x="56" y="9"/>
                  <a:pt x="56" y="9"/>
                </a:cubicBezTo>
                <a:cubicBezTo>
                  <a:pt x="57" y="9"/>
                  <a:pt x="58" y="10"/>
                  <a:pt x="58" y="11"/>
                </a:cubicBezTo>
                <a:cubicBezTo>
                  <a:pt x="58" y="13"/>
                  <a:pt x="57" y="14"/>
                  <a:pt x="56" y="14"/>
                </a:cubicBezTo>
                <a:close/>
                <a:moveTo>
                  <a:pt x="56" y="14"/>
                </a:moveTo>
                <a:cubicBezTo>
                  <a:pt x="56" y="14"/>
                  <a:pt x="56" y="14"/>
                  <a:pt x="56" y="1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aseline="-25000" dirty="0"/>
          </a:p>
        </p:txBody>
      </p:sp>
      <p:sp>
        <p:nvSpPr>
          <p:cNvPr id="36" name="모서리가 접힌 도형 4">
            <a:extLst>
              <a:ext uri="{FF2B5EF4-FFF2-40B4-BE49-F238E27FC236}">
                <a16:creationId xmlns:a16="http://schemas.microsoft.com/office/drawing/2014/main" id="{5712F1E2-B7AA-429F-8480-0AC402FB6DA0}"/>
              </a:ext>
            </a:extLst>
          </p:cNvPr>
          <p:cNvSpPr/>
          <p:nvPr/>
        </p:nvSpPr>
        <p:spPr>
          <a:xfrm>
            <a:off x="1130173" y="1386667"/>
            <a:ext cx="6696015" cy="720080"/>
          </a:xfrm>
          <a:prstGeom prst="foldedCorner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현재 환자 검사 테이블의 </a:t>
            </a:r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석민규</a:t>
            </a:r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</a:t>
            </a:r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환자의 질병 발생 가능성 예측 </a:t>
            </a:r>
            <a:endParaRPr lang="en-US" altLang="ko-KR" sz="1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7" name="모서리가 접힌 도형 4">
            <a:extLst>
              <a:ext uri="{FF2B5EF4-FFF2-40B4-BE49-F238E27FC236}">
                <a16:creationId xmlns:a16="http://schemas.microsoft.com/office/drawing/2014/main" id="{7CD10538-27E0-4A96-8671-CCFAF6B43009}"/>
              </a:ext>
            </a:extLst>
          </p:cNvPr>
          <p:cNvSpPr/>
          <p:nvPr/>
        </p:nvSpPr>
        <p:spPr>
          <a:xfrm>
            <a:off x="1130173" y="2364022"/>
            <a:ext cx="6696015" cy="720080"/>
          </a:xfrm>
          <a:prstGeom prst="foldedCorner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질병 발생확률 </a:t>
            </a:r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</a:t>
            </a:r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테이블 생성 </a:t>
            </a:r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-&gt; </a:t>
            </a:r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내림차순 정렬</a:t>
            </a:r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03DB337-0BCE-4688-841B-7B2DC7DDCE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10193" y="3107878"/>
            <a:ext cx="9632264" cy="279089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2B84D7F-331B-46C1-8736-007559ED3F40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76FC65A-705F-4D0F-9C8A-36BF62F618D9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6E6D1CA-73C5-4073-847A-E18E3898ADA0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DCCEA0-E693-4FFC-B339-4816ED5AB6EC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236765-419D-460E-9684-A945A02B898E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A65032-B5E5-46A6-A974-FBB6CB2AC146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1AF568-E564-494E-8366-F28C4BE69661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3DF5D55-37F6-4E8C-9E03-87F3F85F0FDC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분석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10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접힌 도형 4">
            <a:extLst>
              <a:ext uri="{FF2B5EF4-FFF2-40B4-BE49-F238E27FC236}">
                <a16:creationId xmlns:a16="http://schemas.microsoft.com/office/drawing/2014/main" id="{94A68384-99D5-4450-ADC2-3DE503F93739}"/>
              </a:ext>
            </a:extLst>
          </p:cNvPr>
          <p:cNvSpPr/>
          <p:nvPr/>
        </p:nvSpPr>
        <p:spPr>
          <a:xfrm>
            <a:off x="1130173" y="1386667"/>
            <a:ext cx="2787403" cy="573437"/>
          </a:xfrm>
          <a:prstGeom prst="foldedCorner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질병 발생 가능성 상위 </a:t>
            </a:r>
            <a:r>
              <a:rPr lang="en-US" altLang="ko-KR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en-US" sz="15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  <a:endParaRPr lang="en-US" altLang="ko-KR" sz="10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E12F0E-23DA-4EFE-8E05-85F1148D81E6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BA4F1F-AE29-4C37-B9BE-B16D2C2F6BEF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F726EA-FA1E-4FD0-B8DE-DD3D0D856122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E4761D8-C73B-4721-A364-73A4CE49331F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04BCB9D1-0F5E-4D82-B516-50C41C9E520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6723D7-E146-4E94-B5E3-4B2F41706EE9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6.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Freeform 72">
            <a:extLst>
              <a:ext uri="{FF2B5EF4-FFF2-40B4-BE49-F238E27FC236}">
                <a16:creationId xmlns:a16="http://schemas.microsoft.com/office/drawing/2014/main" id="{BF44470F-8181-4BF0-A75F-3136EDCEBC3D}"/>
              </a:ext>
            </a:extLst>
          </p:cNvPr>
          <p:cNvSpPr>
            <a:spLocks noEditPoints="1"/>
          </p:cNvSpPr>
          <p:nvPr/>
        </p:nvSpPr>
        <p:spPr bwMode="auto">
          <a:xfrm>
            <a:off x="805738" y="4958661"/>
            <a:ext cx="102417" cy="271299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11" y="0"/>
              </a:cxn>
              <a:cxn ang="0">
                <a:pos x="0" y="11"/>
              </a:cxn>
              <a:cxn ang="0">
                <a:pos x="7" y="22"/>
              </a:cxn>
              <a:cxn ang="0">
                <a:pos x="10" y="26"/>
              </a:cxn>
              <a:cxn ang="0">
                <a:pos x="10" y="172"/>
              </a:cxn>
              <a:cxn ang="0">
                <a:pos x="32" y="194"/>
              </a:cxn>
              <a:cxn ang="0">
                <a:pos x="34" y="194"/>
              </a:cxn>
              <a:cxn ang="0">
                <a:pos x="57" y="172"/>
              </a:cxn>
              <a:cxn ang="0">
                <a:pos x="57" y="26"/>
              </a:cxn>
              <a:cxn ang="0">
                <a:pos x="60" y="22"/>
              </a:cxn>
              <a:cxn ang="0">
                <a:pos x="67" y="11"/>
              </a:cxn>
              <a:cxn ang="0">
                <a:pos x="56" y="0"/>
              </a:cxn>
              <a:cxn ang="0">
                <a:pos x="25" y="172"/>
              </a:cxn>
              <a:cxn ang="0">
                <a:pos x="23" y="174"/>
              </a:cxn>
              <a:cxn ang="0">
                <a:pos x="22" y="172"/>
              </a:cxn>
              <a:cxn ang="0">
                <a:pos x="22" y="81"/>
              </a:cxn>
              <a:cxn ang="0">
                <a:pos x="23" y="80"/>
              </a:cxn>
              <a:cxn ang="0">
                <a:pos x="25" y="81"/>
              </a:cxn>
              <a:cxn ang="0">
                <a:pos x="25" y="172"/>
              </a:cxn>
              <a:cxn ang="0">
                <a:pos x="56" y="14"/>
              </a:cxn>
              <a:cxn ang="0">
                <a:pos x="51" y="14"/>
              </a:cxn>
              <a:cxn ang="0">
                <a:pos x="48" y="16"/>
              </a:cxn>
              <a:cxn ang="0">
                <a:pos x="48" y="18"/>
              </a:cxn>
              <a:cxn ang="0">
                <a:pos x="48" y="67"/>
              </a:cxn>
              <a:cxn ang="0">
                <a:pos x="45" y="70"/>
              </a:cxn>
              <a:cxn ang="0">
                <a:pos x="22" y="70"/>
              </a:cxn>
              <a:cxn ang="0">
                <a:pos x="19" y="67"/>
              </a:cxn>
              <a:cxn ang="0">
                <a:pos x="19" y="17"/>
              </a:cxn>
              <a:cxn ang="0">
                <a:pos x="15" y="14"/>
              </a:cxn>
              <a:cxn ang="0">
                <a:pos x="11" y="14"/>
              </a:cxn>
              <a:cxn ang="0">
                <a:pos x="8" y="11"/>
              </a:cxn>
              <a:cxn ang="0">
                <a:pos x="11" y="9"/>
              </a:cxn>
              <a:cxn ang="0">
                <a:pos x="56" y="9"/>
              </a:cxn>
              <a:cxn ang="0">
                <a:pos x="58" y="11"/>
              </a:cxn>
              <a:cxn ang="0">
                <a:pos x="56" y="14"/>
              </a:cxn>
              <a:cxn ang="0">
                <a:pos x="56" y="14"/>
              </a:cxn>
              <a:cxn ang="0">
                <a:pos x="56" y="14"/>
              </a:cxn>
            </a:cxnLst>
            <a:rect l="0" t="0" r="r" b="b"/>
            <a:pathLst>
              <a:path w="67" h="194">
                <a:moveTo>
                  <a:pt x="56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6"/>
                  <a:pt x="3" y="20"/>
                  <a:pt x="7" y="22"/>
                </a:cubicBezTo>
                <a:cubicBezTo>
                  <a:pt x="8" y="22"/>
                  <a:pt x="10" y="24"/>
                  <a:pt x="10" y="26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0" y="184"/>
                  <a:pt x="20" y="194"/>
                  <a:pt x="32" y="194"/>
                </a:cubicBezTo>
                <a:cubicBezTo>
                  <a:pt x="34" y="194"/>
                  <a:pt x="34" y="194"/>
                  <a:pt x="34" y="194"/>
                </a:cubicBezTo>
                <a:cubicBezTo>
                  <a:pt x="47" y="194"/>
                  <a:pt x="57" y="184"/>
                  <a:pt x="57" y="172"/>
                </a:cubicBezTo>
                <a:cubicBezTo>
                  <a:pt x="57" y="26"/>
                  <a:pt x="57" y="26"/>
                  <a:pt x="57" y="26"/>
                </a:cubicBezTo>
                <a:cubicBezTo>
                  <a:pt x="57" y="24"/>
                  <a:pt x="58" y="22"/>
                  <a:pt x="60" y="22"/>
                </a:cubicBezTo>
                <a:cubicBezTo>
                  <a:pt x="64" y="20"/>
                  <a:pt x="67" y="16"/>
                  <a:pt x="67" y="11"/>
                </a:cubicBezTo>
                <a:cubicBezTo>
                  <a:pt x="67" y="5"/>
                  <a:pt x="62" y="0"/>
                  <a:pt x="56" y="0"/>
                </a:cubicBezTo>
                <a:close/>
                <a:moveTo>
                  <a:pt x="25" y="172"/>
                </a:moveTo>
                <a:cubicBezTo>
                  <a:pt x="25" y="173"/>
                  <a:pt x="24" y="174"/>
                  <a:pt x="23" y="174"/>
                </a:cubicBezTo>
                <a:cubicBezTo>
                  <a:pt x="22" y="174"/>
                  <a:pt x="22" y="173"/>
                  <a:pt x="22" y="172"/>
                </a:cubicBezTo>
                <a:cubicBezTo>
                  <a:pt x="22" y="81"/>
                  <a:pt x="22" y="81"/>
                  <a:pt x="22" y="81"/>
                </a:cubicBezTo>
                <a:cubicBezTo>
                  <a:pt x="22" y="80"/>
                  <a:pt x="22" y="80"/>
                  <a:pt x="23" y="80"/>
                </a:cubicBezTo>
                <a:cubicBezTo>
                  <a:pt x="24" y="80"/>
                  <a:pt x="25" y="80"/>
                  <a:pt x="25" y="81"/>
                </a:cubicBezTo>
                <a:lnTo>
                  <a:pt x="25" y="172"/>
                </a:lnTo>
                <a:close/>
                <a:moveTo>
                  <a:pt x="56" y="14"/>
                </a:moveTo>
                <a:cubicBezTo>
                  <a:pt x="51" y="14"/>
                  <a:pt x="51" y="14"/>
                  <a:pt x="51" y="14"/>
                </a:cubicBezTo>
                <a:cubicBezTo>
                  <a:pt x="49" y="14"/>
                  <a:pt x="48" y="15"/>
                  <a:pt x="48" y="16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67"/>
                  <a:pt x="48" y="67"/>
                  <a:pt x="48" y="67"/>
                </a:cubicBezTo>
                <a:cubicBezTo>
                  <a:pt x="48" y="69"/>
                  <a:pt x="47" y="70"/>
                  <a:pt x="45" y="70"/>
                </a:cubicBezTo>
                <a:cubicBezTo>
                  <a:pt x="22" y="70"/>
                  <a:pt x="22" y="70"/>
                  <a:pt x="22" y="70"/>
                </a:cubicBezTo>
                <a:cubicBezTo>
                  <a:pt x="20" y="70"/>
                  <a:pt x="19" y="69"/>
                  <a:pt x="19" y="6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5"/>
                  <a:pt x="17" y="14"/>
                  <a:pt x="15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0" y="14"/>
                  <a:pt x="8" y="13"/>
                  <a:pt x="8" y="11"/>
                </a:cubicBezTo>
                <a:cubicBezTo>
                  <a:pt x="8" y="10"/>
                  <a:pt x="10" y="9"/>
                  <a:pt x="11" y="9"/>
                </a:cubicBezTo>
                <a:cubicBezTo>
                  <a:pt x="56" y="9"/>
                  <a:pt x="56" y="9"/>
                  <a:pt x="56" y="9"/>
                </a:cubicBezTo>
                <a:cubicBezTo>
                  <a:pt x="57" y="9"/>
                  <a:pt x="58" y="10"/>
                  <a:pt x="58" y="11"/>
                </a:cubicBezTo>
                <a:cubicBezTo>
                  <a:pt x="58" y="13"/>
                  <a:pt x="57" y="14"/>
                  <a:pt x="56" y="14"/>
                </a:cubicBezTo>
                <a:close/>
                <a:moveTo>
                  <a:pt x="56" y="14"/>
                </a:moveTo>
                <a:cubicBezTo>
                  <a:pt x="56" y="14"/>
                  <a:pt x="56" y="14"/>
                  <a:pt x="56" y="1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aseline="-250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986BC6B-E9D0-4AFF-8097-F966E07ED158}"/>
              </a:ext>
            </a:extLst>
          </p:cNvPr>
          <p:cNvPicPr/>
          <p:nvPr/>
        </p:nvPicPr>
        <p:blipFill rotWithShape="1">
          <a:blip r:embed="rId2"/>
          <a:srcRect t="15713"/>
          <a:stretch/>
        </p:blipFill>
        <p:spPr>
          <a:xfrm>
            <a:off x="1051821" y="2096455"/>
            <a:ext cx="9445850" cy="401747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5FAE983-CC59-4134-938C-3FEC31E5204E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74C5C2-40F9-4BA9-B65A-A9AD2EA879C3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3A221F-AD9E-4C45-8C9D-9D80D0DA42E0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96D21A-5DD6-47A3-A0B1-DD58A185BBC9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40B82D-EA89-4C51-B3E6-83A05FA23921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E52DC28-F3AD-4D5E-9BFB-12CE2D8725A2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AB27EA-32DD-4508-AF39-471F7CE17FF4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49F11A-7872-4A90-931F-B0CBE12E0389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분석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716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E12F0E-23DA-4EFE-8E05-85F1148D81E6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BA4F1F-AE29-4C37-B9BE-B16D2C2F6BEF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F726EA-FA1E-4FD0-B8DE-DD3D0D856122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E4761D8-C73B-4721-A364-73A4CE49331F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04BCB9D1-0F5E-4D82-B516-50C41C9E520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6723D7-E146-4E94-B5E3-4B2F41706EE9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7.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0BE2AD-4323-4351-ABA6-8A5B00BBE027}"/>
              </a:ext>
            </a:extLst>
          </p:cNvPr>
          <p:cNvSpPr/>
          <p:nvPr/>
        </p:nvSpPr>
        <p:spPr>
          <a:xfrm>
            <a:off x="1189503" y="377360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 ExtraBold" panose="020D0904000000000000" pitchFamily="50" charset="-127"/>
              </a:rPr>
              <a:t>시각화</a:t>
            </a: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Freeform 72">
            <a:extLst>
              <a:ext uri="{FF2B5EF4-FFF2-40B4-BE49-F238E27FC236}">
                <a16:creationId xmlns:a16="http://schemas.microsoft.com/office/drawing/2014/main" id="{BF44470F-8181-4BF0-A75F-3136EDCEBC3D}"/>
              </a:ext>
            </a:extLst>
          </p:cNvPr>
          <p:cNvSpPr>
            <a:spLocks noEditPoints="1"/>
          </p:cNvSpPr>
          <p:nvPr/>
        </p:nvSpPr>
        <p:spPr bwMode="auto">
          <a:xfrm>
            <a:off x="805738" y="4958661"/>
            <a:ext cx="102417" cy="271299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11" y="0"/>
              </a:cxn>
              <a:cxn ang="0">
                <a:pos x="0" y="11"/>
              </a:cxn>
              <a:cxn ang="0">
                <a:pos x="7" y="22"/>
              </a:cxn>
              <a:cxn ang="0">
                <a:pos x="10" y="26"/>
              </a:cxn>
              <a:cxn ang="0">
                <a:pos x="10" y="172"/>
              </a:cxn>
              <a:cxn ang="0">
                <a:pos x="32" y="194"/>
              </a:cxn>
              <a:cxn ang="0">
                <a:pos x="34" y="194"/>
              </a:cxn>
              <a:cxn ang="0">
                <a:pos x="57" y="172"/>
              </a:cxn>
              <a:cxn ang="0">
                <a:pos x="57" y="26"/>
              </a:cxn>
              <a:cxn ang="0">
                <a:pos x="60" y="22"/>
              </a:cxn>
              <a:cxn ang="0">
                <a:pos x="67" y="11"/>
              </a:cxn>
              <a:cxn ang="0">
                <a:pos x="56" y="0"/>
              </a:cxn>
              <a:cxn ang="0">
                <a:pos x="25" y="172"/>
              </a:cxn>
              <a:cxn ang="0">
                <a:pos x="23" y="174"/>
              </a:cxn>
              <a:cxn ang="0">
                <a:pos x="22" y="172"/>
              </a:cxn>
              <a:cxn ang="0">
                <a:pos x="22" y="81"/>
              </a:cxn>
              <a:cxn ang="0">
                <a:pos x="23" y="80"/>
              </a:cxn>
              <a:cxn ang="0">
                <a:pos x="25" y="81"/>
              </a:cxn>
              <a:cxn ang="0">
                <a:pos x="25" y="172"/>
              </a:cxn>
              <a:cxn ang="0">
                <a:pos x="56" y="14"/>
              </a:cxn>
              <a:cxn ang="0">
                <a:pos x="51" y="14"/>
              </a:cxn>
              <a:cxn ang="0">
                <a:pos x="48" y="16"/>
              </a:cxn>
              <a:cxn ang="0">
                <a:pos x="48" y="18"/>
              </a:cxn>
              <a:cxn ang="0">
                <a:pos x="48" y="67"/>
              </a:cxn>
              <a:cxn ang="0">
                <a:pos x="45" y="70"/>
              </a:cxn>
              <a:cxn ang="0">
                <a:pos x="22" y="70"/>
              </a:cxn>
              <a:cxn ang="0">
                <a:pos x="19" y="67"/>
              </a:cxn>
              <a:cxn ang="0">
                <a:pos x="19" y="17"/>
              </a:cxn>
              <a:cxn ang="0">
                <a:pos x="15" y="14"/>
              </a:cxn>
              <a:cxn ang="0">
                <a:pos x="11" y="14"/>
              </a:cxn>
              <a:cxn ang="0">
                <a:pos x="8" y="11"/>
              </a:cxn>
              <a:cxn ang="0">
                <a:pos x="11" y="9"/>
              </a:cxn>
              <a:cxn ang="0">
                <a:pos x="56" y="9"/>
              </a:cxn>
              <a:cxn ang="0">
                <a:pos x="58" y="11"/>
              </a:cxn>
              <a:cxn ang="0">
                <a:pos x="56" y="14"/>
              </a:cxn>
              <a:cxn ang="0">
                <a:pos x="56" y="14"/>
              </a:cxn>
              <a:cxn ang="0">
                <a:pos x="56" y="14"/>
              </a:cxn>
            </a:cxnLst>
            <a:rect l="0" t="0" r="r" b="b"/>
            <a:pathLst>
              <a:path w="67" h="194">
                <a:moveTo>
                  <a:pt x="56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6"/>
                  <a:pt x="3" y="20"/>
                  <a:pt x="7" y="22"/>
                </a:cubicBezTo>
                <a:cubicBezTo>
                  <a:pt x="8" y="22"/>
                  <a:pt x="10" y="24"/>
                  <a:pt x="10" y="26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0" y="184"/>
                  <a:pt x="20" y="194"/>
                  <a:pt x="32" y="194"/>
                </a:cubicBezTo>
                <a:cubicBezTo>
                  <a:pt x="34" y="194"/>
                  <a:pt x="34" y="194"/>
                  <a:pt x="34" y="194"/>
                </a:cubicBezTo>
                <a:cubicBezTo>
                  <a:pt x="47" y="194"/>
                  <a:pt x="57" y="184"/>
                  <a:pt x="57" y="172"/>
                </a:cubicBezTo>
                <a:cubicBezTo>
                  <a:pt x="57" y="26"/>
                  <a:pt x="57" y="26"/>
                  <a:pt x="57" y="26"/>
                </a:cubicBezTo>
                <a:cubicBezTo>
                  <a:pt x="57" y="24"/>
                  <a:pt x="58" y="22"/>
                  <a:pt x="60" y="22"/>
                </a:cubicBezTo>
                <a:cubicBezTo>
                  <a:pt x="64" y="20"/>
                  <a:pt x="67" y="16"/>
                  <a:pt x="67" y="11"/>
                </a:cubicBezTo>
                <a:cubicBezTo>
                  <a:pt x="67" y="5"/>
                  <a:pt x="62" y="0"/>
                  <a:pt x="56" y="0"/>
                </a:cubicBezTo>
                <a:close/>
                <a:moveTo>
                  <a:pt x="25" y="172"/>
                </a:moveTo>
                <a:cubicBezTo>
                  <a:pt x="25" y="173"/>
                  <a:pt x="24" y="174"/>
                  <a:pt x="23" y="174"/>
                </a:cubicBezTo>
                <a:cubicBezTo>
                  <a:pt x="22" y="174"/>
                  <a:pt x="22" y="173"/>
                  <a:pt x="22" y="172"/>
                </a:cubicBezTo>
                <a:cubicBezTo>
                  <a:pt x="22" y="81"/>
                  <a:pt x="22" y="81"/>
                  <a:pt x="22" y="81"/>
                </a:cubicBezTo>
                <a:cubicBezTo>
                  <a:pt x="22" y="80"/>
                  <a:pt x="22" y="80"/>
                  <a:pt x="23" y="80"/>
                </a:cubicBezTo>
                <a:cubicBezTo>
                  <a:pt x="24" y="80"/>
                  <a:pt x="25" y="80"/>
                  <a:pt x="25" y="81"/>
                </a:cubicBezTo>
                <a:lnTo>
                  <a:pt x="25" y="172"/>
                </a:lnTo>
                <a:close/>
                <a:moveTo>
                  <a:pt x="56" y="14"/>
                </a:moveTo>
                <a:cubicBezTo>
                  <a:pt x="51" y="14"/>
                  <a:pt x="51" y="14"/>
                  <a:pt x="51" y="14"/>
                </a:cubicBezTo>
                <a:cubicBezTo>
                  <a:pt x="49" y="14"/>
                  <a:pt x="48" y="15"/>
                  <a:pt x="48" y="16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67"/>
                  <a:pt x="48" y="67"/>
                  <a:pt x="48" y="67"/>
                </a:cubicBezTo>
                <a:cubicBezTo>
                  <a:pt x="48" y="69"/>
                  <a:pt x="47" y="70"/>
                  <a:pt x="45" y="70"/>
                </a:cubicBezTo>
                <a:cubicBezTo>
                  <a:pt x="22" y="70"/>
                  <a:pt x="22" y="70"/>
                  <a:pt x="22" y="70"/>
                </a:cubicBezTo>
                <a:cubicBezTo>
                  <a:pt x="20" y="70"/>
                  <a:pt x="19" y="69"/>
                  <a:pt x="19" y="6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5"/>
                  <a:pt x="17" y="14"/>
                  <a:pt x="15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0" y="14"/>
                  <a:pt x="8" y="13"/>
                  <a:pt x="8" y="11"/>
                </a:cubicBezTo>
                <a:cubicBezTo>
                  <a:pt x="8" y="10"/>
                  <a:pt x="10" y="9"/>
                  <a:pt x="11" y="9"/>
                </a:cubicBezTo>
                <a:cubicBezTo>
                  <a:pt x="56" y="9"/>
                  <a:pt x="56" y="9"/>
                  <a:pt x="56" y="9"/>
                </a:cubicBezTo>
                <a:cubicBezTo>
                  <a:pt x="57" y="9"/>
                  <a:pt x="58" y="10"/>
                  <a:pt x="58" y="11"/>
                </a:cubicBezTo>
                <a:cubicBezTo>
                  <a:pt x="58" y="13"/>
                  <a:pt x="57" y="14"/>
                  <a:pt x="56" y="14"/>
                </a:cubicBezTo>
                <a:close/>
                <a:moveTo>
                  <a:pt x="56" y="14"/>
                </a:moveTo>
                <a:cubicBezTo>
                  <a:pt x="56" y="14"/>
                  <a:pt x="56" y="14"/>
                  <a:pt x="56" y="1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aseline="-25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A67F38-F0F7-465F-B1CA-C11F58A7BD63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251A29-DB2D-4D26-A0A8-AB56C2CA2A73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286B2-0769-4A32-89BE-12C8CE894BD5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5B8E8B-FC3E-4A32-8981-982B30E27C18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6A7E7F-C984-47BB-9AEC-094016BB77CC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16DECF-4861-4737-AF29-003CA90B13FD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0BE70C-3788-4AE6-B80B-844ABC792356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KakaoTalk_20200625_224919300">
            <a:hlinkClick r:id="" action="ppaction://media"/>
            <a:extLst>
              <a:ext uri="{FF2B5EF4-FFF2-40B4-BE49-F238E27FC236}">
                <a16:creationId xmlns:a16="http://schemas.microsoft.com/office/drawing/2014/main" id="{5FAD6D7B-51C3-44F7-8078-5AA6BC191F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37170" y="1372497"/>
            <a:ext cx="7224926" cy="459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0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E12F0E-23DA-4EFE-8E05-85F1148D81E6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BA4F1F-AE29-4C37-B9BE-B16D2C2F6BEF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F726EA-FA1E-4FD0-B8DE-DD3D0D856122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E4761D8-C73B-4721-A364-73A4CE49331F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04BCB9D1-0F5E-4D82-B516-50C41C9E520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6723D7-E146-4E94-B5E3-4B2F41706EE9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7.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0BE2AD-4323-4351-ABA6-8A5B00BBE027}"/>
              </a:ext>
            </a:extLst>
          </p:cNvPr>
          <p:cNvSpPr/>
          <p:nvPr/>
        </p:nvSpPr>
        <p:spPr>
          <a:xfrm>
            <a:off x="1189503" y="377360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 ExtraBold" panose="020D0904000000000000" pitchFamily="50" charset="-127"/>
              </a:rPr>
              <a:t>시각화</a:t>
            </a: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Freeform 72">
            <a:extLst>
              <a:ext uri="{FF2B5EF4-FFF2-40B4-BE49-F238E27FC236}">
                <a16:creationId xmlns:a16="http://schemas.microsoft.com/office/drawing/2014/main" id="{BF44470F-8181-4BF0-A75F-3136EDCEBC3D}"/>
              </a:ext>
            </a:extLst>
          </p:cNvPr>
          <p:cNvSpPr>
            <a:spLocks noEditPoints="1"/>
          </p:cNvSpPr>
          <p:nvPr/>
        </p:nvSpPr>
        <p:spPr bwMode="auto">
          <a:xfrm>
            <a:off x="805738" y="4958661"/>
            <a:ext cx="102417" cy="271299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11" y="0"/>
              </a:cxn>
              <a:cxn ang="0">
                <a:pos x="0" y="11"/>
              </a:cxn>
              <a:cxn ang="0">
                <a:pos x="7" y="22"/>
              </a:cxn>
              <a:cxn ang="0">
                <a:pos x="10" y="26"/>
              </a:cxn>
              <a:cxn ang="0">
                <a:pos x="10" y="172"/>
              </a:cxn>
              <a:cxn ang="0">
                <a:pos x="32" y="194"/>
              </a:cxn>
              <a:cxn ang="0">
                <a:pos x="34" y="194"/>
              </a:cxn>
              <a:cxn ang="0">
                <a:pos x="57" y="172"/>
              </a:cxn>
              <a:cxn ang="0">
                <a:pos x="57" y="26"/>
              </a:cxn>
              <a:cxn ang="0">
                <a:pos x="60" y="22"/>
              </a:cxn>
              <a:cxn ang="0">
                <a:pos x="67" y="11"/>
              </a:cxn>
              <a:cxn ang="0">
                <a:pos x="56" y="0"/>
              </a:cxn>
              <a:cxn ang="0">
                <a:pos x="25" y="172"/>
              </a:cxn>
              <a:cxn ang="0">
                <a:pos x="23" y="174"/>
              </a:cxn>
              <a:cxn ang="0">
                <a:pos x="22" y="172"/>
              </a:cxn>
              <a:cxn ang="0">
                <a:pos x="22" y="81"/>
              </a:cxn>
              <a:cxn ang="0">
                <a:pos x="23" y="80"/>
              </a:cxn>
              <a:cxn ang="0">
                <a:pos x="25" y="81"/>
              </a:cxn>
              <a:cxn ang="0">
                <a:pos x="25" y="172"/>
              </a:cxn>
              <a:cxn ang="0">
                <a:pos x="56" y="14"/>
              </a:cxn>
              <a:cxn ang="0">
                <a:pos x="51" y="14"/>
              </a:cxn>
              <a:cxn ang="0">
                <a:pos x="48" y="16"/>
              </a:cxn>
              <a:cxn ang="0">
                <a:pos x="48" y="18"/>
              </a:cxn>
              <a:cxn ang="0">
                <a:pos x="48" y="67"/>
              </a:cxn>
              <a:cxn ang="0">
                <a:pos x="45" y="70"/>
              </a:cxn>
              <a:cxn ang="0">
                <a:pos x="22" y="70"/>
              </a:cxn>
              <a:cxn ang="0">
                <a:pos x="19" y="67"/>
              </a:cxn>
              <a:cxn ang="0">
                <a:pos x="19" y="17"/>
              </a:cxn>
              <a:cxn ang="0">
                <a:pos x="15" y="14"/>
              </a:cxn>
              <a:cxn ang="0">
                <a:pos x="11" y="14"/>
              </a:cxn>
              <a:cxn ang="0">
                <a:pos x="8" y="11"/>
              </a:cxn>
              <a:cxn ang="0">
                <a:pos x="11" y="9"/>
              </a:cxn>
              <a:cxn ang="0">
                <a:pos x="56" y="9"/>
              </a:cxn>
              <a:cxn ang="0">
                <a:pos x="58" y="11"/>
              </a:cxn>
              <a:cxn ang="0">
                <a:pos x="56" y="14"/>
              </a:cxn>
              <a:cxn ang="0">
                <a:pos x="56" y="14"/>
              </a:cxn>
              <a:cxn ang="0">
                <a:pos x="56" y="14"/>
              </a:cxn>
            </a:cxnLst>
            <a:rect l="0" t="0" r="r" b="b"/>
            <a:pathLst>
              <a:path w="67" h="194">
                <a:moveTo>
                  <a:pt x="56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6"/>
                  <a:pt x="3" y="20"/>
                  <a:pt x="7" y="22"/>
                </a:cubicBezTo>
                <a:cubicBezTo>
                  <a:pt x="8" y="22"/>
                  <a:pt x="10" y="24"/>
                  <a:pt x="10" y="26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0" y="184"/>
                  <a:pt x="20" y="194"/>
                  <a:pt x="32" y="194"/>
                </a:cubicBezTo>
                <a:cubicBezTo>
                  <a:pt x="34" y="194"/>
                  <a:pt x="34" y="194"/>
                  <a:pt x="34" y="194"/>
                </a:cubicBezTo>
                <a:cubicBezTo>
                  <a:pt x="47" y="194"/>
                  <a:pt x="57" y="184"/>
                  <a:pt x="57" y="172"/>
                </a:cubicBezTo>
                <a:cubicBezTo>
                  <a:pt x="57" y="26"/>
                  <a:pt x="57" y="26"/>
                  <a:pt x="57" y="26"/>
                </a:cubicBezTo>
                <a:cubicBezTo>
                  <a:pt x="57" y="24"/>
                  <a:pt x="58" y="22"/>
                  <a:pt x="60" y="22"/>
                </a:cubicBezTo>
                <a:cubicBezTo>
                  <a:pt x="64" y="20"/>
                  <a:pt x="67" y="16"/>
                  <a:pt x="67" y="11"/>
                </a:cubicBezTo>
                <a:cubicBezTo>
                  <a:pt x="67" y="5"/>
                  <a:pt x="62" y="0"/>
                  <a:pt x="56" y="0"/>
                </a:cubicBezTo>
                <a:close/>
                <a:moveTo>
                  <a:pt x="25" y="172"/>
                </a:moveTo>
                <a:cubicBezTo>
                  <a:pt x="25" y="173"/>
                  <a:pt x="24" y="174"/>
                  <a:pt x="23" y="174"/>
                </a:cubicBezTo>
                <a:cubicBezTo>
                  <a:pt x="22" y="174"/>
                  <a:pt x="22" y="173"/>
                  <a:pt x="22" y="172"/>
                </a:cubicBezTo>
                <a:cubicBezTo>
                  <a:pt x="22" y="81"/>
                  <a:pt x="22" y="81"/>
                  <a:pt x="22" y="81"/>
                </a:cubicBezTo>
                <a:cubicBezTo>
                  <a:pt x="22" y="80"/>
                  <a:pt x="22" y="80"/>
                  <a:pt x="23" y="80"/>
                </a:cubicBezTo>
                <a:cubicBezTo>
                  <a:pt x="24" y="80"/>
                  <a:pt x="25" y="80"/>
                  <a:pt x="25" y="81"/>
                </a:cubicBezTo>
                <a:lnTo>
                  <a:pt x="25" y="172"/>
                </a:lnTo>
                <a:close/>
                <a:moveTo>
                  <a:pt x="56" y="14"/>
                </a:moveTo>
                <a:cubicBezTo>
                  <a:pt x="51" y="14"/>
                  <a:pt x="51" y="14"/>
                  <a:pt x="51" y="14"/>
                </a:cubicBezTo>
                <a:cubicBezTo>
                  <a:pt x="49" y="14"/>
                  <a:pt x="48" y="15"/>
                  <a:pt x="48" y="16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67"/>
                  <a:pt x="48" y="67"/>
                  <a:pt x="48" y="67"/>
                </a:cubicBezTo>
                <a:cubicBezTo>
                  <a:pt x="48" y="69"/>
                  <a:pt x="47" y="70"/>
                  <a:pt x="45" y="70"/>
                </a:cubicBezTo>
                <a:cubicBezTo>
                  <a:pt x="22" y="70"/>
                  <a:pt x="22" y="70"/>
                  <a:pt x="22" y="70"/>
                </a:cubicBezTo>
                <a:cubicBezTo>
                  <a:pt x="20" y="70"/>
                  <a:pt x="19" y="69"/>
                  <a:pt x="19" y="6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5"/>
                  <a:pt x="17" y="14"/>
                  <a:pt x="15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0" y="14"/>
                  <a:pt x="8" y="13"/>
                  <a:pt x="8" y="11"/>
                </a:cubicBezTo>
                <a:cubicBezTo>
                  <a:pt x="8" y="10"/>
                  <a:pt x="10" y="9"/>
                  <a:pt x="11" y="9"/>
                </a:cubicBezTo>
                <a:cubicBezTo>
                  <a:pt x="56" y="9"/>
                  <a:pt x="56" y="9"/>
                  <a:pt x="56" y="9"/>
                </a:cubicBezTo>
                <a:cubicBezTo>
                  <a:pt x="57" y="9"/>
                  <a:pt x="58" y="10"/>
                  <a:pt x="58" y="11"/>
                </a:cubicBezTo>
                <a:cubicBezTo>
                  <a:pt x="58" y="13"/>
                  <a:pt x="57" y="14"/>
                  <a:pt x="56" y="14"/>
                </a:cubicBezTo>
                <a:close/>
                <a:moveTo>
                  <a:pt x="56" y="14"/>
                </a:moveTo>
                <a:cubicBezTo>
                  <a:pt x="56" y="14"/>
                  <a:pt x="56" y="14"/>
                  <a:pt x="56" y="1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aseline="-25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A67F38-F0F7-465F-B1CA-C11F58A7BD63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251A29-DB2D-4D26-A0A8-AB56C2CA2A73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286B2-0769-4A32-89BE-12C8CE894BD5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5B8E8B-FC3E-4A32-8981-982B30E27C18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6A7E7F-C984-47BB-9AEC-094016BB77CC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16DECF-4861-4737-AF29-003CA90B13FD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0BE70C-3788-4AE6-B80B-844ABC792356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5F1B23-7863-4706-8528-A8FC56C6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58" y="1371294"/>
            <a:ext cx="3448138" cy="22035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603115-DDF4-435C-89AE-BA50F047A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346" y="1371294"/>
            <a:ext cx="3212097" cy="22035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1DD5728-C4BD-48DA-95A9-BE65B1DE6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463" y="1376905"/>
            <a:ext cx="3212097" cy="21979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683FE2-EF4F-40DC-8928-14ED4D65A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58" y="3757905"/>
            <a:ext cx="3448138" cy="23783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4A21DD1-2CF6-4EEC-B4F7-BC9A35516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3346" y="3757905"/>
            <a:ext cx="3212097" cy="23783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C2B0FE-A3B0-41F9-843E-524164B034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0555" y="3757905"/>
            <a:ext cx="3205950" cy="237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50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E12F0E-23DA-4EFE-8E05-85F1148D81E6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BA4F1F-AE29-4C37-B9BE-B16D2C2F6BEF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F726EA-FA1E-4FD0-B8DE-DD3D0D856122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E4761D8-C73B-4721-A364-73A4CE49331F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04BCB9D1-0F5E-4D82-B516-50C41C9E520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6723D7-E146-4E94-B5E3-4B2F41706EE9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7.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0BE2AD-4323-4351-ABA6-8A5B00BBE027}"/>
              </a:ext>
            </a:extLst>
          </p:cNvPr>
          <p:cNvSpPr/>
          <p:nvPr/>
        </p:nvSpPr>
        <p:spPr>
          <a:xfrm>
            <a:off x="1189503" y="377360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 ExtraBold" panose="020D0904000000000000" pitchFamily="50" charset="-127"/>
              </a:rPr>
              <a:t>시각화</a:t>
            </a: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Freeform 72">
            <a:extLst>
              <a:ext uri="{FF2B5EF4-FFF2-40B4-BE49-F238E27FC236}">
                <a16:creationId xmlns:a16="http://schemas.microsoft.com/office/drawing/2014/main" id="{BF44470F-8181-4BF0-A75F-3136EDCEBC3D}"/>
              </a:ext>
            </a:extLst>
          </p:cNvPr>
          <p:cNvSpPr>
            <a:spLocks noEditPoints="1"/>
          </p:cNvSpPr>
          <p:nvPr/>
        </p:nvSpPr>
        <p:spPr bwMode="auto">
          <a:xfrm>
            <a:off x="805738" y="4958661"/>
            <a:ext cx="102417" cy="271299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11" y="0"/>
              </a:cxn>
              <a:cxn ang="0">
                <a:pos x="0" y="11"/>
              </a:cxn>
              <a:cxn ang="0">
                <a:pos x="7" y="22"/>
              </a:cxn>
              <a:cxn ang="0">
                <a:pos x="10" y="26"/>
              </a:cxn>
              <a:cxn ang="0">
                <a:pos x="10" y="172"/>
              </a:cxn>
              <a:cxn ang="0">
                <a:pos x="32" y="194"/>
              </a:cxn>
              <a:cxn ang="0">
                <a:pos x="34" y="194"/>
              </a:cxn>
              <a:cxn ang="0">
                <a:pos x="57" y="172"/>
              </a:cxn>
              <a:cxn ang="0">
                <a:pos x="57" y="26"/>
              </a:cxn>
              <a:cxn ang="0">
                <a:pos x="60" y="22"/>
              </a:cxn>
              <a:cxn ang="0">
                <a:pos x="67" y="11"/>
              </a:cxn>
              <a:cxn ang="0">
                <a:pos x="56" y="0"/>
              </a:cxn>
              <a:cxn ang="0">
                <a:pos x="25" y="172"/>
              </a:cxn>
              <a:cxn ang="0">
                <a:pos x="23" y="174"/>
              </a:cxn>
              <a:cxn ang="0">
                <a:pos x="22" y="172"/>
              </a:cxn>
              <a:cxn ang="0">
                <a:pos x="22" y="81"/>
              </a:cxn>
              <a:cxn ang="0">
                <a:pos x="23" y="80"/>
              </a:cxn>
              <a:cxn ang="0">
                <a:pos x="25" y="81"/>
              </a:cxn>
              <a:cxn ang="0">
                <a:pos x="25" y="172"/>
              </a:cxn>
              <a:cxn ang="0">
                <a:pos x="56" y="14"/>
              </a:cxn>
              <a:cxn ang="0">
                <a:pos x="51" y="14"/>
              </a:cxn>
              <a:cxn ang="0">
                <a:pos x="48" y="16"/>
              </a:cxn>
              <a:cxn ang="0">
                <a:pos x="48" y="18"/>
              </a:cxn>
              <a:cxn ang="0">
                <a:pos x="48" y="67"/>
              </a:cxn>
              <a:cxn ang="0">
                <a:pos x="45" y="70"/>
              </a:cxn>
              <a:cxn ang="0">
                <a:pos x="22" y="70"/>
              </a:cxn>
              <a:cxn ang="0">
                <a:pos x="19" y="67"/>
              </a:cxn>
              <a:cxn ang="0">
                <a:pos x="19" y="17"/>
              </a:cxn>
              <a:cxn ang="0">
                <a:pos x="15" y="14"/>
              </a:cxn>
              <a:cxn ang="0">
                <a:pos x="11" y="14"/>
              </a:cxn>
              <a:cxn ang="0">
                <a:pos x="8" y="11"/>
              </a:cxn>
              <a:cxn ang="0">
                <a:pos x="11" y="9"/>
              </a:cxn>
              <a:cxn ang="0">
                <a:pos x="56" y="9"/>
              </a:cxn>
              <a:cxn ang="0">
                <a:pos x="58" y="11"/>
              </a:cxn>
              <a:cxn ang="0">
                <a:pos x="56" y="14"/>
              </a:cxn>
              <a:cxn ang="0">
                <a:pos x="56" y="14"/>
              </a:cxn>
              <a:cxn ang="0">
                <a:pos x="56" y="14"/>
              </a:cxn>
            </a:cxnLst>
            <a:rect l="0" t="0" r="r" b="b"/>
            <a:pathLst>
              <a:path w="67" h="194">
                <a:moveTo>
                  <a:pt x="56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6"/>
                  <a:pt x="3" y="20"/>
                  <a:pt x="7" y="22"/>
                </a:cubicBezTo>
                <a:cubicBezTo>
                  <a:pt x="8" y="22"/>
                  <a:pt x="10" y="24"/>
                  <a:pt x="10" y="26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0" y="184"/>
                  <a:pt x="20" y="194"/>
                  <a:pt x="32" y="194"/>
                </a:cubicBezTo>
                <a:cubicBezTo>
                  <a:pt x="34" y="194"/>
                  <a:pt x="34" y="194"/>
                  <a:pt x="34" y="194"/>
                </a:cubicBezTo>
                <a:cubicBezTo>
                  <a:pt x="47" y="194"/>
                  <a:pt x="57" y="184"/>
                  <a:pt x="57" y="172"/>
                </a:cubicBezTo>
                <a:cubicBezTo>
                  <a:pt x="57" y="26"/>
                  <a:pt x="57" y="26"/>
                  <a:pt x="57" y="26"/>
                </a:cubicBezTo>
                <a:cubicBezTo>
                  <a:pt x="57" y="24"/>
                  <a:pt x="58" y="22"/>
                  <a:pt x="60" y="22"/>
                </a:cubicBezTo>
                <a:cubicBezTo>
                  <a:pt x="64" y="20"/>
                  <a:pt x="67" y="16"/>
                  <a:pt x="67" y="11"/>
                </a:cubicBezTo>
                <a:cubicBezTo>
                  <a:pt x="67" y="5"/>
                  <a:pt x="62" y="0"/>
                  <a:pt x="56" y="0"/>
                </a:cubicBezTo>
                <a:close/>
                <a:moveTo>
                  <a:pt x="25" y="172"/>
                </a:moveTo>
                <a:cubicBezTo>
                  <a:pt x="25" y="173"/>
                  <a:pt x="24" y="174"/>
                  <a:pt x="23" y="174"/>
                </a:cubicBezTo>
                <a:cubicBezTo>
                  <a:pt x="22" y="174"/>
                  <a:pt x="22" y="173"/>
                  <a:pt x="22" y="172"/>
                </a:cubicBezTo>
                <a:cubicBezTo>
                  <a:pt x="22" y="81"/>
                  <a:pt x="22" y="81"/>
                  <a:pt x="22" y="81"/>
                </a:cubicBezTo>
                <a:cubicBezTo>
                  <a:pt x="22" y="80"/>
                  <a:pt x="22" y="80"/>
                  <a:pt x="23" y="80"/>
                </a:cubicBezTo>
                <a:cubicBezTo>
                  <a:pt x="24" y="80"/>
                  <a:pt x="25" y="80"/>
                  <a:pt x="25" y="81"/>
                </a:cubicBezTo>
                <a:lnTo>
                  <a:pt x="25" y="172"/>
                </a:lnTo>
                <a:close/>
                <a:moveTo>
                  <a:pt x="56" y="14"/>
                </a:moveTo>
                <a:cubicBezTo>
                  <a:pt x="51" y="14"/>
                  <a:pt x="51" y="14"/>
                  <a:pt x="51" y="14"/>
                </a:cubicBezTo>
                <a:cubicBezTo>
                  <a:pt x="49" y="14"/>
                  <a:pt x="48" y="15"/>
                  <a:pt x="48" y="16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67"/>
                  <a:pt x="48" y="67"/>
                  <a:pt x="48" y="67"/>
                </a:cubicBezTo>
                <a:cubicBezTo>
                  <a:pt x="48" y="69"/>
                  <a:pt x="47" y="70"/>
                  <a:pt x="45" y="70"/>
                </a:cubicBezTo>
                <a:cubicBezTo>
                  <a:pt x="22" y="70"/>
                  <a:pt x="22" y="70"/>
                  <a:pt x="22" y="70"/>
                </a:cubicBezTo>
                <a:cubicBezTo>
                  <a:pt x="20" y="70"/>
                  <a:pt x="19" y="69"/>
                  <a:pt x="19" y="6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5"/>
                  <a:pt x="17" y="14"/>
                  <a:pt x="15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0" y="14"/>
                  <a:pt x="8" y="13"/>
                  <a:pt x="8" y="11"/>
                </a:cubicBezTo>
                <a:cubicBezTo>
                  <a:pt x="8" y="10"/>
                  <a:pt x="10" y="9"/>
                  <a:pt x="11" y="9"/>
                </a:cubicBezTo>
                <a:cubicBezTo>
                  <a:pt x="56" y="9"/>
                  <a:pt x="56" y="9"/>
                  <a:pt x="56" y="9"/>
                </a:cubicBezTo>
                <a:cubicBezTo>
                  <a:pt x="57" y="9"/>
                  <a:pt x="58" y="10"/>
                  <a:pt x="58" y="11"/>
                </a:cubicBezTo>
                <a:cubicBezTo>
                  <a:pt x="58" y="13"/>
                  <a:pt x="57" y="14"/>
                  <a:pt x="56" y="14"/>
                </a:cubicBezTo>
                <a:close/>
                <a:moveTo>
                  <a:pt x="56" y="14"/>
                </a:moveTo>
                <a:cubicBezTo>
                  <a:pt x="56" y="14"/>
                  <a:pt x="56" y="14"/>
                  <a:pt x="56" y="1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aseline="-250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5A67F38-F0F7-465F-B1CA-C11F58A7BD63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1251A29-DB2D-4D26-A0A8-AB56C2CA2A73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A286B2-0769-4A32-89BE-12C8CE894BD5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5B8E8B-FC3E-4A32-8981-982B30E27C18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6A7E7F-C984-47BB-9AEC-094016BB77CC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16DECF-4861-4737-AF29-003CA90B13FD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0BE70C-3788-4AE6-B80B-844ABC792356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C95B31-3811-4F40-90B3-8C8C12520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85" y="1628040"/>
            <a:ext cx="3080117" cy="19629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E2181C2-B8DA-4B42-B556-C1AA393AF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001" y="1628040"/>
            <a:ext cx="3080117" cy="19597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31EA6F-C992-4D36-9C9A-69F9D3D57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8813" y="1628041"/>
            <a:ext cx="3080117" cy="19305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37C0CAD-4BF9-4546-90B0-E406FFAFE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3114" y="3861475"/>
            <a:ext cx="3487563" cy="21943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FBCCB5A-4D21-4BB5-92A8-CAE8C15747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2416" y="3861475"/>
            <a:ext cx="3557922" cy="222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2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5AD41F8-BACC-4B9E-9954-AF1431DF8CCD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CD1EC6-86B6-484F-A077-D8F1A035CAE1}"/>
              </a:ext>
            </a:extLst>
          </p:cNvPr>
          <p:cNvSpPr txBox="1"/>
          <p:nvPr/>
        </p:nvSpPr>
        <p:spPr>
          <a:xfrm>
            <a:off x="2562284" y="2613391"/>
            <a:ext cx="70674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0" dirty="0">
                <a:solidFill>
                  <a:schemeClr val="bg1"/>
                </a:solidFill>
                <a:latin typeface="양재와당체M" panose="02020603020101020101" pitchFamily="18" charset="-127"/>
                <a:ea typeface="양재와당체M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1902985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ardrop 578">
            <a:extLst>
              <a:ext uri="{FF2B5EF4-FFF2-40B4-BE49-F238E27FC236}">
                <a16:creationId xmlns:a16="http://schemas.microsoft.com/office/drawing/2014/main" id="{48DFD816-D154-4747-8FDB-77619CB7BA19}"/>
              </a:ext>
            </a:extLst>
          </p:cNvPr>
          <p:cNvSpPr>
            <a:spLocks noChangeAspect="1"/>
          </p:cNvSpPr>
          <p:nvPr/>
        </p:nvSpPr>
        <p:spPr>
          <a:xfrm>
            <a:off x="1168570" y="2054761"/>
            <a:ext cx="469021" cy="455593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2FBBE7-45C2-4521-9221-CECDE05CDA64}"/>
              </a:ext>
            </a:extLst>
          </p:cNvPr>
          <p:cNvSpPr txBox="1"/>
          <p:nvPr/>
        </p:nvSpPr>
        <p:spPr>
          <a:xfrm>
            <a:off x="1829036" y="2116316"/>
            <a:ext cx="7019689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보호자가 병원 방문을 하지 않더라도 입원한 환자의 건강 상태 확인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6" name="Teardrop 578">
            <a:extLst>
              <a:ext uri="{FF2B5EF4-FFF2-40B4-BE49-F238E27FC236}">
                <a16:creationId xmlns:a16="http://schemas.microsoft.com/office/drawing/2014/main" id="{48FB2F07-5F4A-42EA-A3F4-2E3AD5B181EE}"/>
              </a:ext>
            </a:extLst>
          </p:cNvPr>
          <p:cNvSpPr>
            <a:spLocks noChangeAspect="1"/>
          </p:cNvSpPr>
          <p:nvPr/>
        </p:nvSpPr>
        <p:spPr>
          <a:xfrm>
            <a:off x="1168570" y="3061017"/>
            <a:ext cx="469021" cy="455593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2E9D1-DB88-47D7-BAF3-E23C24998BDE}"/>
              </a:ext>
            </a:extLst>
          </p:cNvPr>
          <p:cNvSpPr txBox="1"/>
          <p:nvPr/>
        </p:nvSpPr>
        <p:spPr>
          <a:xfrm>
            <a:off x="1829036" y="3011814"/>
            <a:ext cx="7019689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환자의 누적 건강 상태 데이터를 분석하여 앞으로의 건강 상태와 다른 질병 발생 가능성을 예측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8" name="Teardrop 578">
            <a:extLst>
              <a:ext uri="{FF2B5EF4-FFF2-40B4-BE49-F238E27FC236}">
                <a16:creationId xmlns:a16="http://schemas.microsoft.com/office/drawing/2014/main" id="{D9AA0BD6-BD2A-434B-AD1B-CD9B264066F5}"/>
              </a:ext>
            </a:extLst>
          </p:cNvPr>
          <p:cNvSpPr>
            <a:spLocks noChangeAspect="1"/>
          </p:cNvSpPr>
          <p:nvPr/>
        </p:nvSpPr>
        <p:spPr>
          <a:xfrm>
            <a:off x="1168570" y="4021048"/>
            <a:ext cx="469021" cy="455593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D2751-BAE6-4298-B6D3-F7735EE49BDB}"/>
              </a:ext>
            </a:extLst>
          </p:cNvPr>
          <p:cNvSpPr txBox="1"/>
          <p:nvPr/>
        </p:nvSpPr>
        <p:spPr>
          <a:xfrm>
            <a:off x="1829036" y="4110344"/>
            <a:ext cx="7353064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병원에서 제공하는 환자의 식단을 분석하여 섭취한 영양 성분 정보 제공 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10" name="Teardrop 578">
            <a:extLst>
              <a:ext uri="{FF2B5EF4-FFF2-40B4-BE49-F238E27FC236}">
                <a16:creationId xmlns:a16="http://schemas.microsoft.com/office/drawing/2014/main" id="{EBDEDD87-22C8-4EC9-9D79-B2877D14E8B1}"/>
              </a:ext>
            </a:extLst>
          </p:cNvPr>
          <p:cNvSpPr>
            <a:spLocks noChangeAspect="1"/>
          </p:cNvSpPr>
          <p:nvPr/>
        </p:nvSpPr>
        <p:spPr>
          <a:xfrm>
            <a:off x="1186005" y="5031931"/>
            <a:ext cx="469021" cy="455593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D546EC-A8BE-4F0C-8505-51BF78F3581C}"/>
              </a:ext>
            </a:extLst>
          </p:cNvPr>
          <p:cNvSpPr txBox="1"/>
          <p:nvPr/>
        </p:nvSpPr>
        <p:spPr>
          <a:xfrm>
            <a:off x="1846471" y="5121227"/>
            <a:ext cx="4209779" cy="276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rPr>
              <a:t>환자가 복용한 약품명과 성분의 정보 제공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Lato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AD408E-CA4B-4CB3-91A7-831646D4B66D}"/>
              </a:ext>
            </a:extLst>
          </p:cNvPr>
          <p:cNvSpPr txBox="1"/>
          <p:nvPr/>
        </p:nvSpPr>
        <p:spPr>
          <a:xfrm>
            <a:off x="1257300" y="2054761"/>
            <a:ext cx="380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3020BC-F5E6-4BD6-AAF0-8C02D87D0388}"/>
              </a:ext>
            </a:extLst>
          </p:cNvPr>
          <p:cNvSpPr txBox="1"/>
          <p:nvPr/>
        </p:nvSpPr>
        <p:spPr>
          <a:xfrm>
            <a:off x="1256271" y="3061017"/>
            <a:ext cx="380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2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C0C3B-DD9B-4EC1-AAC9-CE2455CFFC15}"/>
              </a:ext>
            </a:extLst>
          </p:cNvPr>
          <p:cNvSpPr txBox="1"/>
          <p:nvPr/>
        </p:nvSpPr>
        <p:spPr>
          <a:xfrm>
            <a:off x="1256271" y="4022933"/>
            <a:ext cx="407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3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51EB55-FC98-4E34-9687-DED65BB9171F}"/>
              </a:ext>
            </a:extLst>
          </p:cNvPr>
          <p:cNvSpPr txBox="1"/>
          <p:nvPr/>
        </p:nvSpPr>
        <p:spPr>
          <a:xfrm>
            <a:off x="1282876" y="5031931"/>
            <a:ext cx="380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4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59382BF-CA25-472C-8142-E4FABB5570C3}"/>
              </a:ext>
            </a:extLst>
          </p:cNvPr>
          <p:cNvSpPr/>
          <p:nvPr/>
        </p:nvSpPr>
        <p:spPr>
          <a:xfrm>
            <a:off x="8225126" y="4423043"/>
            <a:ext cx="3925451" cy="2430184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267AF5-907D-4A13-A842-C48E3A1D95AB}"/>
              </a:ext>
            </a:extLst>
          </p:cNvPr>
          <p:cNvSpPr/>
          <p:nvPr/>
        </p:nvSpPr>
        <p:spPr>
          <a:xfrm>
            <a:off x="409901" y="384696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DE2CD2-DFA7-48C1-B7E3-984C5280276E}"/>
              </a:ext>
            </a:extLst>
          </p:cNvPr>
          <p:cNvSpPr/>
          <p:nvPr/>
        </p:nvSpPr>
        <p:spPr>
          <a:xfrm>
            <a:off x="409901" y="266421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E3E6E95-0038-40E4-ABAA-3C988E0504A0}"/>
              </a:ext>
            </a:extLst>
          </p:cNvPr>
          <p:cNvGrpSpPr/>
          <p:nvPr/>
        </p:nvGrpSpPr>
        <p:grpSpPr>
          <a:xfrm>
            <a:off x="406403" y="384696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306743F-72E0-44C3-BEB1-15F4E8C2AC34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각 삼각형 22">
              <a:extLst>
                <a:ext uri="{FF2B5EF4-FFF2-40B4-BE49-F238E27FC236}">
                  <a16:creationId xmlns:a16="http://schemas.microsoft.com/office/drawing/2014/main" id="{6AD4C67B-48DE-4CB3-BFC1-4B9B015DF9B2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ECFB6C6-B208-4706-9CC9-C2E0FB98768F}"/>
              </a:ext>
            </a:extLst>
          </p:cNvPr>
          <p:cNvSpPr/>
          <p:nvPr/>
        </p:nvSpPr>
        <p:spPr>
          <a:xfrm>
            <a:off x="406402" y="385039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1.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1ED4E3-C609-4C42-9673-8408AA257D25}"/>
              </a:ext>
            </a:extLst>
          </p:cNvPr>
          <p:cNvSpPr/>
          <p:nvPr/>
        </p:nvSpPr>
        <p:spPr>
          <a:xfrm>
            <a:off x="1186005" y="546080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아이디어 목적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FD3B0C0-0266-43DB-8004-EF9D41670F1D}"/>
              </a:ext>
            </a:extLst>
          </p:cNvPr>
          <p:cNvSpPr/>
          <p:nvPr/>
        </p:nvSpPr>
        <p:spPr>
          <a:xfrm>
            <a:off x="10642457" y="38643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378F8B-9F89-4C23-9281-7E2D0ABCA975}"/>
              </a:ext>
            </a:extLst>
          </p:cNvPr>
          <p:cNvSpPr/>
          <p:nvPr/>
        </p:nvSpPr>
        <p:spPr>
          <a:xfrm>
            <a:off x="11269955" y="38723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F93A44-1CF7-41A9-8F6A-7841C197692E}"/>
              </a:ext>
            </a:extLst>
          </p:cNvPr>
          <p:cNvSpPr/>
          <p:nvPr/>
        </p:nvSpPr>
        <p:spPr>
          <a:xfrm>
            <a:off x="10020179" y="38643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EF73A71-69AF-4B1C-B2DF-2213A57EF490}"/>
              </a:ext>
            </a:extLst>
          </p:cNvPr>
          <p:cNvSpPr/>
          <p:nvPr/>
        </p:nvSpPr>
        <p:spPr>
          <a:xfrm>
            <a:off x="8197721" y="39540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08CD849-7A8E-4AA3-B971-9254E61A7C70}"/>
              </a:ext>
            </a:extLst>
          </p:cNvPr>
          <p:cNvSpPr/>
          <p:nvPr/>
        </p:nvSpPr>
        <p:spPr>
          <a:xfrm>
            <a:off x="8825219" y="38723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AAF1152-2FAB-4F85-AE61-094D3A29A621}"/>
              </a:ext>
            </a:extLst>
          </p:cNvPr>
          <p:cNvSpPr/>
          <p:nvPr/>
        </p:nvSpPr>
        <p:spPr>
          <a:xfrm>
            <a:off x="7575443" y="39540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1C041D6-1A86-48CE-B194-F2D0DEFF2735}"/>
              </a:ext>
            </a:extLst>
          </p:cNvPr>
          <p:cNvSpPr/>
          <p:nvPr/>
        </p:nvSpPr>
        <p:spPr>
          <a:xfrm>
            <a:off x="9402056" y="38643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705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접힌 도형 4">
            <a:extLst>
              <a:ext uri="{FF2B5EF4-FFF2-40B4-BE49-F238E27FC236}">
                <a16:creationId xmlns:a16="http://schemas.microsoft.com/office/drawing/2014/main" id="{DCF8E500-4020-47D8-9E4B-2781AEECCFDB}"/>
              </a:ext>
            </a:extLst>
          </p:cNvPr>
          <p:cNvSpPr/>
          <p:nvPr/>
        </p:nvSpPr>
        <p:spPr>
          <a:xfrm>
            <a:off x="5188606" y="1611091"/>
            <a:ext cx="1607977" cy="2795350"/>
          </a:xfrm>
          <a:prstGeom prst="foldedCorner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+mj-lt"/>
                <a:ea typeface="나눔고딕 ExtraBold" panose="020B0600000101010101" charset="-127"/>
              </a:rPr>
              <a:t>[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나눔고딕 ExtraBold" panose="020B0600000101010101" charset="-127"/>
              </a:rPr>
              <a:t>약 성분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나눔고딕 ExtraBold" panose="020B0600000101010101" charset="-127"/>
              </a:rPr>
              <a:t>]</a:t>
            </a: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j-lt"/>
                <a:ea typeface="나눔고딕" panose="020B0600000101010101" charset="-127"/>
              </a:rPr>
              <a:t>약 품명</a:t>
            </a:r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j-lt"/>
                <a:ea typeface="나눔고딕" panose="020B0600000101010101" charset="-127"/>
              </a:rPr>
              <a:t>약 성분 </a:t>
            </a:r>
            <a:r>
              <a:rPr lang="en-US" altLang="ko-KR" sz="1000" dirty="0">
                <a:solidFill>
                  <a:schemeClr val="bg1"/>
                </a:solidFill>
                <a:latin typeface="+mj-lt"/>
                <a:ea typeface="나눔고딕" panose="020B0600000101010101" charset="-127"/>
              </a:rPr>
              <a:t>1</a:t>
            </a: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j-lt"/>
                <a:ea typeface="나눔고딕" panose="020B0600000101010101" charset="-127"/>
              </a:rPr>
              <a:t>약 성분</a:t>
            </a:r>
            <a:r>
              <a:rPr lang="en-US" altLang="ko-KR" sz="1000" dirty="0">
                <a:solidFill>
                  <a:schemeClr val="bg1"/>
                </a:solidFill>
                <a:latin typeface="+mj-lt"/>
                <a:ea typeface="나눔고딕" panose="020B0600000101010101" charset="-127"/>
              </a:rPr>
              <a:t>2</a:t>
            </a: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j-lt"/>
              </a:rPr>
              <a:t>약 성분</a:t>
            </a:r>
            <a:r>
              <a:rPr lang="en-US" altLang="ko-KR" sz="1000" dirty="0">
                <a:solidFill>
                  <a:schemeClr val="bg1"/>
                </a:solidFill>
                <a:latin typeface="+mj-lt"/>
              </a:rPr>
              <a:t>3</a:t>
            </a: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j-lt"/>
              </a:rPr>
              <a:t>…..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B0046B-E045-49B5-B3C1-ACB9E28F1BCD}"/>
              </a:ext>
            </a:extLst>
          </p:cNvPr>
          <p:cNvSpPr/>
          <p:nvPr/>
        </p:nvSpPr>
        <p:spPr>
          <a:xfrm>
            <a:off x="1016454" y="4902783"/>
            <a:ext cx="903139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b="1" dirty="0">
                <a:ln>
                  <a:solidFill>
                    <a:srgbClr val="4B636F">
                      <a:alpha val="3000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lt"/>
                <a:ea typeface="나눔고딕" pitchFamily="50" charset="-127"/>
                <a:cs typeface="Arial" panose="020B0604020202020204" pitchFamily="34" charset="0"/>
              </a:rPr>
              <a:t>공공 데이터 포탈을 이용하여 병원에서 진료한 과거 환자의 정보</a:t>
            </a:r>
            <a:r>
              <a:rPr lang="en-US" altLang="ko-KR" sz="1500" b="1" dirty="0">
                <a:ln>
                  <a:solidFill>
                    <a:srgbClr val="4B636F">
                      <a:alpha val="3000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lt"/>
                <a:ea typeface="나눔고딕" pitchFamily="50" charset="-127"/>
                <a:cs typeface="Arial" panose="020B0604020202020204" pitchFamily="34" charset="0"/>
              </a:rPr>
              <a:t>, </a:t>
            </a:r>
            <a:r>
              <a:rPr lang="ko-KR" altLang="en-US" sz="1500" b="1" dirty="0">
                <a:ln>
                  <a:solidFill>
                    <a:srgbClr val="4B636F">
                      <a:alpha val="3000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lt"/>
                <a:ea typeface="나눔고딕" pitchFamily="50" charset="-127"/>
                <a:cs typeface="Arial" panose="020B0604020202020204" pitchFamily="34" charset="0"/>
              </a:rPr>
              <a:t>음식 영양소 정보</a:t>
            </a:r>
            <a:r>
              <a:rPr lang="en-US" altLang="ko-KR" sz="1500" b="1" dirty="0">
                <a:ln>
                  <a:solidFill>
                    <a:srgbClr val="4B636F">
                      <a:alpha val="3000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lt"/>
                <a:ea typeface="나눔고딕" pitchFamily="50" charset="-127"/>
                <a:cs typeface="Arial" panose="020B0604020202020204" pitchFamily="34" charset="0"/>
              </a:rPr>
              <a:t>, </a:t>
            </a:r>
            <a:r>
              <a:rPr lang="ko-KR" altLang="en-US" sz="1500" b="1" dirty="0">
                <a:ln>
                  <a:solidFill>
                    <a:srgbClr val="4B636F">
                      <a:alpha val="3000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lt"/>
                <a:ea typeface="나눔고딕" pitchFamily="50" charset="-127"/>
                <a:cs typeface="Arial" panose="020B0604020202020204" pitchFamily="34" charset="0"/>
              </a:rPr>
              <a:t>약 성분 정보들을 가져온다</a:t>
            </a:r>
            <a:r>
              <a:rPr lang="en-US" altLang="ko-KR" sz="1500" b="1" dirty="0">
                <a:ln>
                  <a:solidFill>
                    <a:srgbClr val="4B636F">
                      <a:alpha val="3000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lt"/>
                <a:ea typeface="나눔고딕" pitchFamily="50" charset="-127"/>
                <a:cs typeface="Arial" panose="020B0604020202020204" pitchFamily="34" charset="0"/>
              </a:rPr>
              <a:t>.</a:t>
            </a:r>
          </a:p>
          <a:p>
            <a:endParaRPr lang="en-US" altLang="ko-KR" sz="1500" b="1" dirty="0">
              <a:ln>
                <a:solidFill>
                  <a:srgbClr val="4B636F">
                    <a:alpha val="3000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+mj-lt"/>
              <a:ea typeface="나눔고딕" pitchFamily="50" charset="-127"/>
              <a:cs typeface="Arial" panose="020B0604020202020204" pitchFamily="34" charset="0"/>
            </a:endParaRPr>
          </a:p>
          <a:p>
            <a:r>
              <a:rPr lang="ko-KR" altLang="en-US" sz="1500" b="1" dirty="0">
                <a:ln w="9525">
                  <a:solidFill>
                    <a:srgbClr val="4B636F">
                      <a:alpha val="3000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lt"/>
                <a:ea typeface="나눔고딕"/>
                <a:cs typeface="Arial"/>
              </a:rPr>
              <a:t>실제 병원 식단을 참고하여 영양 균형이 잡힌 식단 표 데이터와 가상의</a:t>
            </a:r>
            <a:r>
              <a:rPr lang="en-US" altLang="ko-KR" sz="1500" b="1" dirty="0">
                <a:ln w="9525">
                  <a:solidFill>
                    <a:srgbClr val="4B636F">
                      <a:alpha val="3000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lt"/>
                <a:ea typeface="나눔고딕"/>
                <a:cs typeface="Arial"/>
              </a:rPr>
              <a:t> </a:t>
            </a:r>
            <a:r>
              <a:rPr lang="ko-KR" altLang="en-US" sz="1500" b="1" dirty="0">
                <a:ln w="9525">
                  <a:solidFill>
                    <a:srgbClr val="4B636F">
                      <a:alpha val="3000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+mj-lt"/>
                <a:ea typeface="나눔고딕"/>
                <a:cs typeface="Arial"/>
              </a:rPr>
              <a:t>현재 환자 데이터를 생성한다</a:t>
            </a:r>
            <a:endParaRPr lang="en-US" altLang="ko-KR" sz="1500" b="1" dirty="0">
              <a:ln>
                <a:solidFill>
                  <a:srgbClr val="4B636F">
                    <a:alpha val="3000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+mj-lt"/>
              <a:ea typeface="나눔고딕" pitchFamily="50" charset="-127"/>
              <a:cs typeface="Arial" panose="020B0604020202020204" pitchFamily="34" charset="0"/>
            </a:endParaRPr>
          </a:p>
        </p:txBody>
      </p:sp>
      <p:sp>
        <p:nvSpPr>
          <p:cNvPr id="7" name="모서리가 접힌 도형 4">
            <a:extLst>
              <a:ext uri="{FF2B5EF4-FFF2-40B4-BE49-F238E27FC236}">
                <a16:creationId xmlns:a16="http://schemas.microsoft.com/office/drawing/2014/main" id="{6405B079-CE13-45C7-8B85-2179665ACC18}"/>
              </a:ext>
            </a:extLst>
          </p:cNvPr>
          <p:cNvSpPr/>
          <p:nvPr/>
        </p:nvSpPr>
        <p:spPr>
          <a:xfrm>
            <a:off x="2863675" y="1611091"/>
            <a:ext cx="1607977" cy="2795350"/>
          </a:xfrm>
          <a:prstGeom prst="foldedCorner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+mj-lt"/>
                <a:ea typeface="나눔고딕 ExtraBold" panose="020B0600000101010101" charset="-127"/>
              </a:rPr>
              <a:t>[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나눔고딕 ExtraBold" panose="020B0600000101010101" charset="-127"/>
              </a:rPr>
              <a:t>음식 영양소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나눔고딕 ExtraBold" panose="020B0600000101010101" charset="-127"/>
              </a:rPr>
              <a:t>]</a:t>
            </a: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j-lt"/>
                <a:ea typeface="나눔고딕" panose="020B0600000101010101" charset="-127"/>
              </a:rPr>
              <a:t>음식 명</a:t>
            </a:r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j-lt"/>
              </a:rPr>
              <a:t>칼로리</a:t>
            </a:r>
            <a:endParaRPr lang="en-US" altLang="ko-KR" sz="1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j-lt"/>
              </a:rPr>
              <a:t>탄수화물</a:t>
            </a:r>
            <a:endParaRPr lang="en-US" altLang="ko-KR" sz="1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j-lt"/>
              </a:rPr>
              <a:t>단백질</a:t>
            </a:r>
            <a:endParaRPr lang="en-US" altLang="ko-KR" sz="1000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j-lt"/>
              </a:rPr>
              <a:t>…..</a:t>
            </a:r>
          </a:p>
        </p:txBody>
      </p:sp>
      <p:sp>
        <p:nvSpPr>
          <p:cNvPr id="8" name="모서리가 접힌 도형 4">
            <a:extLst>
              <a:ext uri="{FF2B5EF4-FFF2-40B4-BE49-F238E27FC236}">
                <a16:creationId xmlns:a16="http://schemas.microsoft.com/office/drawing/2014/main" id="{94A68384-99D5-4450-ADC2-3DE503F93739}"/>
              </a:ext>
            </a:extLst>
          </p:cNvPr>
          <p:cNvSpPr/>
          <p:nvPr/>
        </p:nvSpPr>
        <p:spPr>
          <a:xfrm>
            <a:off x="616986" y="1611091"/>
            <a:ext cx="1607977" cy="2795350"/>
          </a:xfrm>
          <a:prstGeom prst="foldedCorner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+mj-lt"/>
                <a:ea typeface="나눔고딕 ExtraBold" panose="020B0600000101010101" charset="-127"/>
              </a:rPr>
              <a:t>[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나눔고딕 ExtraBold" panose="020B0600000101010101" charset="-127"/>
              </a:rPr>
              <a:t>과거 환자 정보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나눔고딕 ExtraBold" panose="020B0600000101010101" charset="-127"/>
              </a:rPr>
              <a:t>]</a:t>
            </a: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j-lt"/>
                <a:ea typeface="나눔고딕" panose="020B0600000101010101" charset="-127"/>
              </a:rPr>
              <a:t>환자 아이디</a:t>
            </a:r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j-lt"/>
                <a:ea typeface="나눔고딕" panose="020B0600000101010101" charset="-127"/>
              </a:rPr>
              <a:t>환자 이름</a:t>
            </a:r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j-lt"/>
                <a:ea typeface="나눔고딕" panose="020B0600000101010101" charset="-127"/>
              </a:rPr>
              <a:t>환자 나이</a:t>
            </a:r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j-lt"/>
                <a:ea typeface="나눔고딕" panose="020B0600000101010101" charset="-127"/>
              </a:rPr>
              <a:t>각종 질병 여부</a:t>
            </a:r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j-lt"/>
                <a:ea typeface="나눔고딕" panose="020B0600000101010101" charset="-127"/>
              </a:rPr>
              <a:t>…..</a:t>
            </a:r>
            <a:endParaRPr lang="en-US" altLang="ko-KR" sz="1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모서리가 접힌 도형 4">
            <a:extLst>
              <a:ext uri="{FF2B5EF4-FFF2-40B4-BE49-F238E27FC236}">
                <a16:creationId xmlns:a16="http://schemas.microsoft.com/office/drawing/2014/main" id="{4E8240D0-A56E-41C6-A85F-DF82FB367813}"/>
              </a:ext>
            </a:extLst>
          </p:cNvPr>
          <p:cNvSpPr/>
          <p:nvPr/>
        </p:nvSpPr>
        <p:spPr>
          <a:xfrm>
            <a:off x="9838468" y="1611091"/>
            <a:ext cx="1607977" cy="2795350"/>
          </a:xfrm>
          <a:prstGeom prst="foldedCorner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+mj-lt"/>
                <a:ea typeface="나눔고딕 ExtraBold" panose="020B0600000101010101" charset="-127"/>
              </a:rPr>
              <a:t>[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나눔고딕 ExtraBold" panose="020B0600000101010101" charset="-127"/>
              </a:rPr>
              <a:t>현재 환자 정보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나눔고딕 ExtraBold" panose="020B0600000101010101" charset="-127"/>
              </a:rPr>
              <a:t>]</a:t>
            </a: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j-lt"/>
                <a:ea typeface="나눔고딕" panose="020B0600000101010101" charset="-127"/>
              </a:rPr>
              <a:t>환자 아이디</a:t>
            </a:r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j-lt"/>
                <a:ea typeface="나눔고딕" panose="020B0600000101010101" charset="-127"/>
              </a:rPr>
              <a:t>환자 이름</a:t>
            </a:r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j-lt"/>
                <a:ea typeface="나눔고딕" panose="020B0600000101010101" charset="-127"/>
              </a:rPr>
              <a:t>환자 나이</a:t>
            </a:r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j-lt"/>
                <a:ea typeface="나눔고딕" panose="020B0600000101010101" charset="-127"/>
              </a:rPr>
              <a:t>환자 성별</a:t>
            </a:r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j-lt"/>
                <a:ea typeface="나눔고딕" panose="020B0600000101010101" charset="-127"/>
              </a:rPr>
              <a:t>…..</a:t>
            </a:r>
          </a:p>
        </p:txBody>
      </p:sp>
      <p:sp>
        <p:nvSpPr>
          <p:cNvPr id="10" name="모서리가 접힌 도형 4">
            <a:extLst>
              <a:ext uri="{FF2B5EF4-FFF2-40B4-BE49-F238E27FC236}">
                <a16:creationId xmlns:a16="http://schemas.microsoft.com/office/drawing/2014/main" id="{B64F2DB0-8B12-4442-80E1-3CD8C00D00D2}"/>
              </a:ext>
            </a:extLst>
          </p:cNvPr>
          <p:cNvSpPr/>
          <p:nvPr/>
        </p:nvSpPr>
        <p:spPr>
          <a:xfrm>
            <a:off x="7513537" y="1611091"/>
            <a:ext cx="1607977" cy="2795350"/>
          </a:xfrm>
          <a:prstGeom prst="foldedCorner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+mj-lt"/>
                <a:ea typeface="나눔고딕 ExtraBold" panose="020B0600000101010101" charset="-127"/>
              </a:rPr>
              <a:t>[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나눔고딕 ExtraBold" panose="020B0600000101010101" charset="-127"/>
              </a:rPr>
              <a:t>식단 표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나눔고딕 ExtraBold" panose="020B0600000101010101" charset="-127"/>
              </a:rPr>
              <a:t>]</a:t>
            </a: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j-lt"/>
                <a:ea typeface="나눔고딕" panose="020B0600000101010101" charset="-127"/>
              </a:rPr>
              <a:t>식단 번호</a:t>
            </a:r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j-lt"/>
                <a:ea typeface="나눔고딕" panose="020B0600000101010101" charset="-127"/>
              </a:rPr>
              <a:t>밥</a:t>
            </a:r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j-lt"/>
                <a:ea typeface="나눔고딕" panose="020B0600000101010101" charset="-127"/>
              </a:rPr>
              <a:t>국</a:t>
            </a:r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j-lt"/>
                <a:ea typeface="나눔고딕" panose="020B0600000101010101" charset="-127"/>
              </a:rPr>
              <a:t>반찬</a:t>
            </a:r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+mj-lt"/>
              <a:ea typeface="나눔고딕" panose="020B0600000101010101" charset="-127"/>
            </a:endParaRPr>
          </a:p>
          <a:p>
            <a:pPr algn="ctr"/>
            <a:r>
              <a:rPr lang="en-US" altLang="ko-KR" sz="1000" dirty="0">
                <a:solidFill>
                  <a:schemeClr val="bg1"/>
                </a:solidFill>
                <a:latin typeface="+mj-lt"/>
                <a:ea typeface="나눔고딕" panose="020B0600000101010101" charset="-127"/>
              </a:rPr>
              <a:t>…..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FE12F0E-23DA-4EFE-8E05-85F1148D81E6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BA4F1F-AE29-4C37-B9BE-B16D2C2F6BEF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FF726EA-FA1E-4FD0-B8DE-DD3D0D856122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E4761D8-C73B-4721-A364-73A4CE49331F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04BCB9D1-0F5E-4D82-B516-50C41C9E520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36723D7-E146-4E94-B5E3-4B2F41706EE9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2.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C0BE2AD-4323-4351-ABA6-8A5B00BBE027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Teardrop 567">
            <a:extLst>
              <a:ext uri="{FF2B5EF4-FFF2-40B4-BE49-F238E27FC236}">
                <a16:creationId xmlns:a16="http://schemas.microsoft.com/office/drawing/2014/main" id="{5FA877CB-9987-4DE4-97B8-941127B56D3F}"/>
              </a:ext>
            </a:extLst>
          </p:cNvPr>
          <p:cNvSpPr>
            <a:spLocks noChangeAspect="1"/>
          </p:cNvSpPr>
          <p:nvPr/>
        </p:nvSpPr>
        <p:spPr>
          <a:xfrm>
            <a:off x="640754" y="4932606"/>
            <a:ext cx="345451" cy="335561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 72">
            <a:extLst>
              <a:ext uri="{FF2B5EF4-FFF2-40B4-BE49-F238E27FC236}">
                <a16:creationId xmlns:a16="http://schemas.microsoft.com/office/drawing/2014/main" id="{BF44470F-8181-4BF0-A75F-3136EDCEBC3D}"/>
              </a:ext>
            </a:extLst>
          </p:cNvPr>
          <p:cNvSpPr>
            <a:spLocks noEditPoints="1"/>
          </p:cNvSpPr>
          <p:nvPr/>
        </p:nvSpPr>
        <p:spPr bwMode="auto">
          <a:xfrm>
            <a:off x="805738" y="4958661"/>
            <a:ext cx="102417" cy="271299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11" y="0"/>
              </a:cxn>
              <a:cxn ang="0">
                <a:pos x="0" y="11"/>
              </a:cxn>
              <a:cxn ang="0">
                <a:pos x="7" y="22"/>
              </a:cxn>
              <a:cxn ang="0">
                <a:pos x="10" y="26"/>
              </a:cxn>
              <a:cxn ang="0">
                <a:pos x="10" y="172"/>
              </a:cxn>
              <a:cxn ang="0">
                <a:pos x="32" y="194"/>
              </a:cxn>
              <a:cxn ang="0">
                <a:pos x="34" y="194"/>
              </a:cxn>
              <a:cxn ang="0">
                <a:pos x="57" y="172"/>
              </a:cxn>
              <a:cxn ang="0">
                <a:pos x="57" y="26"/>
              </a:cxn>
              <a:cxn ang="0">
                <a:pos x="60" y="22"/>
              </a:cxn>
              <a:cxn ang="0">
                <a:pos x="67" y="11"/>
              </a:cxn>
              <a:cxn ang="0">
                <a:pos x="56" y="0"/>
              </a:cxn>
              <a:cxn ang="0">
                <a:pos x="25" y="172"/>
              </a:cxn>
              <a:cxn ang="0">
                <a:pos x="23" y="174"/>
              </a:cxn>
              <a:cxn ang="0">
                <a:pos x="22" y="172"/>
              </a:cxn>
              <a:cxn ang="0">
                <a:pos x="22" y="81"/>
              </a:cxn>
              <a:cxn ang="0">
                <a:pos x="23" y="80"/>
              </a:cxn>
              <a:cxn ang="0">
                <a:pos x="25" y="81"/>
              </a:cxn>
              <a:cxn ang="0">
                <a:pos x="25" y="172"/>
              </a:cxn>
              <a:cxn ang="0">
                <a:pos x="56" y="14"/>
              </a:cxn>
              <a:cxn ang="0">
                <a:pos x="51" y="14"/>
              </a:cxn>
              <a:cxn ang="0">
                <a:pos x="48" y="16"/>
              </a:cxn>
              <a:cxn ang="0">
                <a:pos x="48" y="18"/>
              </a:cxn>
              <a:cxn ang="0">
                <a:pos x="48" y="67"/>
              </a:cxn>
              <a:cxn ang="0">
                <a:pos x="45" y="70"/>
              </a:cxn>
              <a:cxn ang="0">
                <a:pos x="22" y="70"/>
              </a:cxn>
              <a:cxn ang="0">
                <a:pos x="19" y="67"/>
              </a:cxn>
              <a:cxn ang="0">
                <a:pos x="19" y="17"/>
              </a:cxn>
              <a:cxn ang="0">
                <a:pos x="15" y="14"/>
              </a:cxn>
              <a:cxn ang="0">
                <a:pos x="11" y="14"/>
              </a:cxn>
              <a:cxn ang="0">
                <a:pos x="8" y="11"/>
              </a:cxn>
              <a:cxn ang="0">
                <a:pos x="11" y="9"/>
              </a:cxn>
              <a:cxn ang="0">
                <a:pos x="56" y="9"/>
              </a:cxn>
              <a:cxn ang="0">
                <a:pos x="58" y="11"/>
              </a:cxn>
              <a:cxn ang="0">
                <a:pos x="56" y="14"/>
              </a:cxn>
              <a:cxn ang="0">
                <a:pos x="56" y="14"/>
              </a:cxn>
              <a:cxn ang="0">
                <a:pos x="56" y="14"/>
              </a:cxn>
            </a:cxnLst>
            <a:rect l="0" t="0" r="r" b="b"/>
            <a:pathLst>
              <a:path w="67" h="194">
                <a:moveTo>
                  <a:pt x="56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6"/>
                  <a:pt x="3" y="20"/>
                  <a:pt x="7" y="22"/>
                </a:cubicBezTo>
                <a:cubicBezTo>
                  <a:pt x="8" y="22"/>
                  <a:pt x="10" y="24"/>
                  <a:pt x="10" y="26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0" y="184"/>
                  <a:pt x="20" y="194"/>
                  <a:pt x="32" y="194"/>
                </a:cubicBezTo>
                <a:cubicBezTo>
                  <a:pt x="34" y="194"/>
                  <a:pt x="34" y="194"/>
                  <a:pt x="34" y="194"/>
                </a:cubicBezTo>
                <a:cubicBezTo>
                  <a:pt x="47" y="194"/>
                  <a:pt x="57" y="184"/>
                  <a:pt x="57" y="172"/>
                </a:cubicBezTo>
                <a:cubicBezTo>
                  <a:pt x="57" y="26"/>
                  <a:pt x="57" y="26"/>
                  <a:pt x="57" y="26"/>
                </a:cubicBezTo>
                <a:cubicBezTo>
                  <a:pt x="57" y="24"/>
                  <a:pt x="58" y="22"/>
                  <a:pt x="60" y="22"/>
                </a:cubicBezTo>
                <a:cubicBezTo>
                  <a:pt x="64" y="20"/>
                  <a:pt x="67" y="16"/>
                  <a:pt x="67" y="11"/>
                </a:cubicBezTo>
                <a:cubicBezTo>
                  <a:pt x="67" y="5"/>
                  <a:pt x="62" y="0"/>
                  <a:pt x="56" y="0"/>
                </a:cubicBezTo>
                <a:close/>
                <a:moveTo>
                  <a:pt x="25" y="172"/>
                </a:moveTo>
                <a:cubicBezTo>
                  <a:pt x="25" y="173"/>
                  <a:pt x="24" y="174"/>
                  <a:pt x="23" y="174"/>
                </a:cubicBezTo>
                <a:cubicBezTo>
                  <a:pt x="22" y="174"/>
                  <a:pt x="22" y="173"/>
                  <a:pt x="22" y="172"/>
                </a:cubicBezTo>
                <a:cubicBezTo>
                  <a:pt x="22" y="81"/>
                  <a:pt x="22" y="81"/>
                  <a:pt x="22" y="81"/>
                </a:cubicBezTo>
                <a:cubicBezTo>
                  <a:pt x="22" y="80"/>
                  <a:pt x="22" y="80"/>
                  <a:pt x="23" y="80"/>
                </a:cubicBezTo>
                <a:cubicBezTo>
                  <a:pt x="24" y="80"/>
                  <a:pt x="25" y="80"/>
                  <a:pt x="25" y="81"/>
                </a:cubicBezTo>
                <a:lnTo>
                  <a:pt x="25" y="172"/>
                </a:lnTo>
                <a:close/>
                <a:moveTo>
                  <a:pt x="56" y="14"/>
                </a:moveTo>
                <a:cubicBezTo>
                  <a:pt x="51" y="14"/>
                  <a:pt x="51" y="14"/>
                  <a:pt x="51" y="14"/>
                </a:cubicBezTo>
                <a:cubicBezTo>
                  <a:pt x="49" y="14"/>
                  <a:pt x="48" y="15"/>
                  <a:pt x="48" y="16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67"/>
                  <a:pt x="48" y="67"/>
                  <a:pt x="48" y="67"/>
                </a:cubicBezTo>
                <a:cubicBezTo>
                  <a:pt x="48" y="69"/>
                  <a:pt x="47" y="70"/>
                  <a:pt x="45" y="70"/>
                </a:cubicBezTo>
                <a:cubicBezTo>
                  <a:pt x="22" y="70"/>
                  <a:pt x="22" y="70"/>
                  <a:pt x="22" y="70"/>
                </a:cubicBezTo>
                <a:cubicBezTo>
                  <a:pt x="20" y="70"/>
                  <a:pt x="19" y="69"/>
                  <a:pt x="19" y="6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5"/>
                  <a:pt x="17" y="14"/>
                  <a:pt x="15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0" y="14"/>
                  <a:pt x="8" y="13"/>
                  <a:pt x="8" y="11"/>
                </a:cubicBezTo>
                <a:cubicBezTo>
                  <a:pt x="8" y="10"/>
                  <a:pt x="10" y="9"/>
                  <a:pt x="11" y="9"/>
                </a:cubicBezTo>
                <a:cubicBezTo>
                  <a:pt x="56" y="9"/>
                  <a:pt x="56" y="9"/>
                  <a:pt x="56" y="9"/>
                </a:cubicBezTo>
                <a:cubicBezTo>
                  <a:pt x="57" y="9"/>
                  <a:pt x="58" y="10"/>
                  <a:pt x="58" y="11"/>
                </a:cubicBezTo>
                <a:cubicBezTo>
                  <a:pt x="58" y="13"/>
                  <a:pt x="57" y="14"/>
                  <a:pt x="56" y="14"/>
                </a:cubicBezTo>
                <a:close/>
                <a:moveTo>
                  <a:pt x="56" y="14"/>
                </a:moveTo>
                <a:cubicBezTo>
                  <a:pt x="56" y="14"/>
                  <a:pt x="56" y="14"/>
                  <a:pt x="56" y="1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aseline="-25000" dirty="0"/>
          </a:p>
        </p:txBody>
      </p:sp>
      <p:sp>
        <p:nvSpPr>
          <p:cNvPr id="38" name="Teardrop 567">
            <a:extLst>
              <a:ext uri="{FF2B5EF4-FFF2-40B4-BE49-F238E27FC236}">
                <a16:creationId xmlns:a16="http://schemas.microsoft.com/office/drawing/2014/main" id="{56865E60-9EF0-4F2D-9F43-C088889E6B28}"/>
              </a:ext>
            </a:extLst>
          </p:cNvPr>
          <p:cNvSpPr>
            <a:spLocks noChangeAspect="1"/>
          </p:cNvSpPr>
          <p:nvPr/>
        </p:nvSpPr>
        <p:spPr>
          <a:xfrm>
            <a:off x="640754" y="5582885"/>
            <a:ext cx="345451" cy="335561"/>
          </a:xfrm>
          <a:prstGeom prst="teardrop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 72">
            <a:extLst>
              <a:ext uri="{FF2B5EF4-FFF2-40B4-BE49-F238E27FC236}">
                <a16:creationId xmlns:a16="http://schemas.microsoft.com/office/drawing/2014/main" id="{DF032D62-02D4-43A8-A07E-CBA11629C9F9}"/>
              </a:ext>
            </a:extLst>
          </p:cNvPr>
          <p:cNvSpPr>
            <a:spLocks noEditPoints="1"/>
          </p:cNvSpPr>
          <p:nvPr/>
        </p:nvSpPr>
        <p:spPr bwMode="auto">
          <a:xfrm>
            <a:off x="805738" y="5608940"/>
            <a:ext cx="102417" cy="271299"/>
          </a:xfrm>
          <a:custGeom>
            <a:avLst/>
            <a:gdLst/>
            <a:ahLst/>
            <a:cxnLst>
              <a:cxn ang="0">
                <a:pos x="56" y="0"/>
              </a:cxn>
              <a:cxn ang="0">
                <a:pos x="11" y="0"/>
              </a:cxn>
              <a:cxn ang="0">
                <a:pos x="0" y="11"/>
              </a:cxn>
              <a:cxn ang="0">
                <a:pos x="7" y="22"/>
              </a:cxn>
              <a:cxn ang="0">
                <a:pos x="10" y="26"/>
              </a:cxn>
              <a:cxn ang="0">
                <a:pos x="10" y="172"/>
              </a:cxn>
              <a:cxn ang="0">
                <a:pos x="32" y="194"/>
              </a:cxn>
              <a:cxn ang="0">
                <a:pos x="34" y="194"/>
              </a:cxn>
              <a:cxn ang="0">
                <a:pos x="57" y="172"/>
              </a:cxn>
              <a:cxn ang="0">
                <a:pos x="57" y="26"/>
              </a:cxn>
              <a:cxn ang="0">
                <a:pos x="60" y="22"/>
              </a:cxn>
              <a:cxn ang="0">
                <a:pos x="67" y="11"/>
              </a:cxn>
              <a:cxn ang="0">
                <a:pos x="56" y="0"/>
              </a:cxn>
              <a:cxn ang="0">
                <a:pos x="25" y="172"/>
              </a:cxn>
              <a:cxn ang="0">
                <a:pos x="23" y="174"/>
              </a:cxn>
              <a:cxn ang="0">
                <a:pos x="22" y="172"/>
              </a:cxn>
              <a:cxn ang="0">
                <a:pos x="22" y="81"/>
              </a:cxn>
              <a:cxn ang="0">
                <a:pos x="23" y="80"/>
              </a:cxn>
              <a:cxn ang="0">
                <a:pos x="25" y="81"/>
              </a:cxn>
              <a:cxn ang="0">
                <a:pos x="25" y="172"/>
              </a:cxn>
              <a:cxn ang="0">
                <a:pos x="56" y="14"/>
              </a:cxn>
              <a:cxn ang="0">
                <a:pos x="51" y="14"/>
              </a:cxn>
              <a:cxn ang="0">
                <a:pos x="48" y="16"/>
              </a:cxn>
              <a:cxn ang="0">
                <a:pos x="48" y="18"/>
              </a:cxn>
              <a:cxn ang="0">
                <a:pos x="48" y="67"/>
              </a:cxn>
              <a:cxn ang="0">
                <a:pos x="45" y="70"/>
              </a:cxn>
              <a:cxn ang="0">
                <a:pos x="22" y="70"/>
              </a:cxn>
              <a:cxn ang="0">
                <a:pos x="19" y="67"/>
              </a:cxn>
              <a:cxn ang="0">
                <a:pos x="19" y="17"/>
              </a:cxn>
              <a:cxn ang="0">
                <a:pos x="15" y="14"/>
              </a:cxn>
              <a:cxn ang="0">
                <a:pos x="11" y="14"/>
              </a:cxn>
              <a:cxn ang="0">
                <a:pos x="8" y="11"/>
              </a:cxn>
              <a:cxn ang="0">
                <a:pos x="11" y="9"/>
              </a:cxn>
              <a:cxn ang="0">
                <a:pos x="56" y="9"/>
              </a:cxn>
              <a:cxn ang="0">
                <a:pos x="58" y="11"/>
              </a:cxn>
              <a:cxn ang="0">
                <a:pos x="56" y="14"/>
              </a:cxn>
              <a:cxn ang="0">
                <a:pos x="56" y="14"/>
              </a:cxn>
              <a:cxn ang="0">
                <a:pos x="56" y="14"/>
              </a:cxn>
            </a:cxnLst>
            <a:rect l="0" t="0" r="r" b="b"/>
            <a:pathLst>
              <a:path w="67" h="194">
                <a:moveTo>
                  <a:pt x="56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6"/>
                  <a:pt x="3" y="20"/>
                  <a:pt x="7" y="22"/>
                </a:cubicBezTo>
                <a:cubicBezTo>
                  <a:pt x="8" y="22"/>
                  <a:pt x="10" y="24"/>
                  <a:pt x="10" y="26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0" y="184"/>
                  <a:pt x="20" y="194"/>
                  <a:pt x="32" y="194"/>
                </a:cubicBezTo>
                <a:cubicBezTo>
                  <a:pt x="34" y="194"/>
                  <a:pt x="34" y="194"/>
                  <a:pt x="34" y="194"/>
                </a:cubicBezTo>
                <a:cubicBezTo>
                  <a:pt x="47" y="194"/>
                  <a:pt x="57" y="184"/>
                  <a:pt x="57" y="172"/>
                </a:cubicBezTo>
                <a:cubicBezTo>
                  <a:pt x="57" y="26"/>
                  <a:pt x="57" y="26"/>
                  <a:pt x="57" y="26"/>
                </a:cubicBezTo>
                <a:cubicBezTo>
                  <a:pt x="57" y="24"/>
                  <a:pt x="58" y="22"/>
                  <a:pt x="60" y="22"/>
                </a:cubicBezTo>
                <a:cubicBezTo>
                  <a:pt x="64" y="20"/>
                  <a:pt x="67" y="16"/>
                  <a:pt x="67" y="11"/>
                </a:cubicBezTo>
                <a:cubicBezTo>
                  <a:pt x="67" y="5"/>
                  <a:pt x="62" y="0"/>
                  <a:pt x="56" y="0"/>
                </a:cubicBezTo>
                <a:close/>
                <a:moveTo>
                  <a:pt x="25" y="172"/>
                </a:moveTo>
                <a:cubicBezTo>
                  <a:pt x="25" y="173"/>
                  <a:pt x="24" y="174"/>
                  <a:pt x="23" y="174"/>
                </a:cubicBezTo>
                <a:cubicBezTo>
                  <a:pt x="22" y="174"/>
                  <a:pt x="22" y="173"/>
                  <a:pt x="22" y="172"/>
                </a:cubicBezTo>
                <a:cubicBezTo>
                  <a:pt x="22" y="81"/>
                  <a:pt x="22" y="81"/>
                  <a:pt x="22" y="81"/>
                </a:cubicBezTo>
                <a:cubicBezTo>
                  <a:pt x="22" y="80"/>
                  <a:pt x="22" y="80"/>
                  <a:pt x="23" y="80"/>
                </a:cubicBezTo>
                <a:cubicBezTo>
                  <a:pt x="24" y="80"/>
                  <a:pt x="25" y="80"/>
                  <a:pt x="25" y="81"/>
                </a:cubicBezTo>
                <a:lnTo>
                  <a:pt x="25" y="172"/>
                </a:lnTo>
                <a:close/>
                <a:moveTo>
                  <a:pt x="56" y="14"/>
                </a:moveTo>
                <a:cubicBezTo>
                  <a:pt x="51" y="14"/>
                  <a:pt x="51" y="14"/>
                  <a:pt x="51" y="14"/>
                </a:cubicBezTo>
                <a:cubicBezTo>
                  <a:pt x="49" y="14"/>
                  <a:pt x="48" y="15"/>
                  <a:pt x="48" y="16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67"/>
                  <a:pt x="48" y="67"/>
                  <a:pt x="48" y="67"/>
                </a:cubicBezTo>
                <a:cubicBezTo>
                  <a:pt x="48" y="69"/>
                  <a:pt x="47" y="70"/>
                  <a:pt x="45" y="70"/>
                </a:cubicBezTo>
                <a:cubicBezTo>
                  <a:pt x="22" y="70"/>
                  <a:pt x="22" y="70"/>
                  <a:pt x="22" y="70"/>
                </a:cubicBezTo>
                <a:cubicBezTo>
                  <a:pt x="20" y="70"/>
                  <a:pt x="19" y="69"/>
                  <a:pt x="19" y="6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5"/>
                  <a:pt x="17" y="14"/>
                  <a:pt x="15" y="14"/>
                </a:cubicBezTo>
                <a:cubicBezTo>
                  <a:pt x="11" y="14"/>
                  <a:pt x="11" y="14"/>
                  <a:pt x="11" y="14"/>
                </a:cubicBezTo>
                <a:cubicBezTo>
                  <a:pt x="10" y="14"/>
                  <a:pt x="8" y="13"/>
                  <a:pt x="8" y="11"/>
                </a:cubicBezTo>
                <a:cubicBezTo>
                  <a:pt x="8" y="10"/>
                  <a:pt x="10" y="9"/>
                  <a:pt x="11" y="9"/>
                </a:cubicBezTo>
                <a:cubicBezTo>
                  <a:pt x="56" y="9"/>
                  <a:pt x="56" y="9"/>
                  <a:pt x="56" y="9"/>
                </a:cubicBezTo>
                <a:cubicBezTo>
                  <a:pt x="57" y="9"/>
                  <a:pt x="58" y="10"/>
                  <a:pt x="58" y="11"/>
                </a:cubicBezTo>
                <a:cubicBezTo>
                  <a:pt x="58" y="13"/>
                  <a:pt x="57" y="14"/>
                  <a:pt x="56" y="14"/>
                </a:cubicBezTo>
                <a:close/>
                <a:moveTo>
                  <a:pt x="56" y="14"/>
                </a:moveTo>
                <a:cubicBezTo>
                  <a:pt x="56" y="14"/>
                  <a:pt x="56" y="14"/>
                  <a:pt x="56" y="1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aseline="-250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72CC8D-6AD5-4625-8AD3-EB118BC25506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F666C1-EF88-4273-8CE9-0B3A38FFD5C9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9F1E5D-22DA-4CF6-A629-1B99E8F39B03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3A8FF6-828C-460C-B19A-93FD423BDA24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0DF547-F88A-4DD7-9892-64EB62DFE69D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D7083D-58DE-47DD-AE28-D4A59569E6BF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A49C32-50C4-4627-AD2A-F4CAFFD0E1A6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08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35A054D-E5B0-4848-BA73-85EF7F35B6E1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CD969E-DC4C-4772-8FE8-2EE1177401C7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6C7A2E-A02E-4334-BC43-F1BDCA961975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64081-BFC6-4446-BABA-CB7BDAB7264E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5EFF924-E596-463C-815F-0221E297275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B3C5B6-CDAD-4C31-A12A-E01903112C54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2.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BC906D-D4F5-4792-84F9-2C019B9D2B30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C30D2B8-2114-4BD5-9F85-EC965078C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212" y="1427132"/>
            <a:ext cx="2911179" cy="172402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FE84BB-F391-4397-A581-1AC7FDBAE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752" y="1427132"/>
            <a:ext cx="2977061" cy="172402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D0563D-C146-454F-8D57-A9D943F54930}"/>
              </a:ext>
            </a:extLst>
          </p:cNvPr>
          <p:cNvSpPr txBox="1"/>
          <p:nvPr/>
        </p:nvSpPr>
        <p:spPr>
          <a:xfrm>
            <a:off x="1046791" y="3399069"/>
            <a:ext cx="2401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&lt;</a:t>
            </a:r>
            <a:r>
              <a:rPr lang="ko-KR" altLang="en-US" sz="1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음식 영양소 데이터</a:t>
            </a:r>
            <a:r>
              <a:rPr lang="en-US" altLang="ko-KR" sz="1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&gt;</a:t>
            </a:r>
            <a:endParaRPr lang="en-US" sz="1400" b="1" spc="8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051391-527A-46B5-9D53-69519BD3E932}"/>
              </a:ext>
            </a:extLst>
          </p:cNvPr>
          <p:cNvSpPr txBox="1"/>
          <p:nvPr/>
        </p:nvSpPr>
        <p:spPr>
          <a:xfrm>
            <a:off x="5390790" y="3399069"/>
            <a:ext cx="1904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&lt;</a:t>
            </a:r>
            <a:r>
              <a:rPr lang="ko-KR" altLang="en-US" sz="1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과거 환자데이터</a:t>
            </a:r>
            <a:r>
              <a:rPr lang="en-US" altLang="ko-KR" sz="1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&gt;</a:t>
            </a:r>
            <a:endParaRPr lang="en-US" sz="1400" b="1" spc="8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23359CA2-455E-41AE-8F4B-C841555A6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5174" y="1345186"/>
            <a:ext cx="2045577" cy="173402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33120FA-2BEA-4C7A-87B9-A687CD57E062}"/>
              </a:ext>
            </a:extLst>
          </p:cNvPr>
          <p:cNvSpPr txBox="1"/>
          <p:nvPr/>
        </p:nvSpPr>
        <p:spPr>
          <a:xfrm>
            <a:off x="8955470" y="3399068"/>
            <a:ext cx="1904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&lt;</a:t>
            </a:r>
            <a:r>
              <a:rPr lang="ko-KR" altLang="en-US" sz="1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현재 환자데이터</a:t>
            </a:r>
            <a:r>
              <a:rPr lang="en-US" altLang="ko-KR" sz="1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&gt;</a:t>
            </a:r>
            <a:endParaRPr lang="en-US" sz="1400" b="1" spc="8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E67993-5D39-4E6D-96B4-47FFE8F06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4307" y="3954760"/>
            <a:ext cx="2724813" cy="19687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AD9C30-4F75-4DA9-9F4D-8B9A397060CB}"/>
              </a:ext>
            </a:extLst>
          </p:cNvPr>
          <p:cNvSpPr txBox="1"/>
          <p:nvPr/>
        </p:nvSpPr>
        <p:spPr>
          <a:xfrm>
            <a:off x="3344221" y="6124107"/>
            <a:ext cx="1904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&lt;</a:t>
            </a:r>
            <a:r>
              <a:rPr lang="ko-KR" altLang="en-US" sz="1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약 성분 데이터</a:t>
            </a:r>
            <a:r>
              <a:rPr lang="en-US" altLang="ko-KR" sz="1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&gt;</a:t>
            </a:r>
            <a:endParaRPr lang="en-US" sz="1400" b="1" spc="8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Poppins SemiBold" panose="00000700000000000000" pitchFamily="2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2DB7235-9CC3-4500-A152-3F76A4F80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2581" y="3954759"/>
            <a:ext cx="2281600" cy="19687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E7CEDD1-ADF0-4EB2-87F7-A426781E60B1}"/>
              </a:ext>
            </a:extLst>
          </p:cNvPr>
          <p:cNvSpPr txBox="1"/>
          <p:nvPr/>
        </p:nvSpPr>
        <p:spPr>
          <a:xfrm>
            <a:off x="7277707" y="6123222"/>
            <a:ext cx="1904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&lt;</a:t>
            </a:r>
            <a:r>
              <a:rPr lang="ko-KR" altLang="en-US" sz="1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식단표 데이터</a:t>
            </a:r>
            <a:r>
              <a:rPr lang="en-US" altLang="ko-KR" sz="1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&gt;</a:t>
            </a:r>
            <a:endParaRPr lang="en-US" sz="1400" b="1" spc="8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30D1250-9EA2-44C4-B641-09888F7EC645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51A95C-7B68-4442-AA51-A1941546907F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4D29F4-8790-4DEC-B2EE-C4C6CF500D17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2457BF-172B-4BD1-8441-7AEE1DA5E6EA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9DAC435-DB8E-4D57-A913-9EA60F30BD7B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A4B413-81DA-4FB5-95BB-477977B3D093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AF293D-839C-402A-AE3D-F65D4F49E30A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9161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35A054D-E5B0-4848-BA73-85EF7F35B6E1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CD969E-DC4C-4772-8FE8-2EE1177401C7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6C7A2E-A02E-4334-BC43-F1BDCA961975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64081-BFC6-4446-BABA-CB7BDAB7264E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5EFF924-E596-463C-815F-0221E297275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B3C5B6-CDAD-4C31-A12A-E01903112C54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3.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BC906D-D4F5-4792-84F9-2C019B9D2B30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모델링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모서리가 접힌 도형 4">
            <a:extLst>
              <a:ext uri="{FF2B5EF4-FFF2-40B4-BE49-F238E27FC236}">
                <a16:creationId xmlns:a16="http://schemas.microsoft.com/office/drawing/2014/main" id="{99F364F9-5256-44D6-8422-9F33E06E4928}"/>
              </a:ext>
            </a:extLst>
          </p:cNvPr>
          <p:cNvSpPr/>
          <p:nvPr/>
        </p:nvSpPr>
        <p:spPr>
          <a:xfrm>
            <a:off x="1010193" y="1922260"/>
            <a:ext cx="10385511" cy="3465147"/>
          </a:xfrm>
          <a:prstGeom prst="foldedCorner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170" latinLnBrk="0">
              <a:spcAft>
                <a:spcPts val="800"/>
              </a:spcAft>
            </a:pPr>
            <a:endParaRPr lang="en-US" altLang="ko-KR" sz="1600" kern="0" dirty="0">
              <a:solidFill>
                <a:schemeClr val="bg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90170" latinLnBrk="0">
              <a:spcAft>
                <a:spcPts val="800"/>
              </a:spcAft>
            </a:pPr>
            <a:endParaRPr lang="en-US" altLang="ko-KR" sz="1400" kern="0" dirty="0">
              <a:solidFill>
                <a:schemeClr val="bg1"/>
              </a:solidFill>
              <a:latin typeface="+mn-ea"/>
              <a:cs typeface="굴림" panose="020B0600000101010101" pitchFamily="50" charset="-127"/>
            </a:endParaRPr>
          </a:p>
          <a:p>
            <a:pPr marL="318770" indent="-228600" latinLnBrk="0">
              <a:spcAft>
                <a:spcPts val="800"/>
              </a:spcAft>
              <a:buAutoNum type="arabicPeriod"/>
            </a:pP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디지털 간호 서비스에 현재 환자로 등록하려면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환자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ID,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성별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나이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질병 명 데이터를 입력해야 한다</a:t>
            </a:r>
            <a:endParaRPr lang="en-US" altLang="ko-KR" sz="1400" kern="0" dirty="0">
              <a:solidFill>
                <a:schemeClr val="bg1"/>
              </a:solidFill>
              <a:latin typeface="+mn-ea"/>
              <a:cs typeface="굴림" panose="020B0600000101010101" pitchFamily="50" charset="-127"/>
            </a:endParaRPr>
          </a:p>
          <a:p>
            <a:pPr marL="318770" indent="-228600" latinLnBrk="0">
              <a:spcAft>
                <a:spcPts val="800"/>
              </a:spcAft>
              <a:buAutoNum type="arabicPeriod"/>
            </a:pP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현재 환자는 현재 환자 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ID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로 식별한다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+mn-ea"/>
              <a:cs typeface="굴림" panose="020B0600000101010101" pitchFamily="50" charset="-127"/>
            </a:endParaRPr>
          </a:p>
          <a:p>
            <a:pPr marL="318770" indent="-228600" latinLnBrk="0">
              <a:spcAft>
                <a:spcPts val="800"/>
              </a:spcAft>
              <a:buAutoNum type="arabicPeriod"/>
            </a:pP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의약품은 약품명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 err="1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약성분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1, </a:t>
            </a:r>
            <a:r>
              <a:rPr lang="ko-KR" altLang="ko-KR" sz="1400" kern="0" dirty="0" err="1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약성분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2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에 대한 정보를 유지해야 한다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+mn-ea"/>
              <a:cs typeface="굴림" panose="020B0600000101010101" pitchFamily="50" charset="-127"/>
            </a:endParaRPr>
          </a:p>
          <a:p>
            <a:pPr marL="318770" indent="-228600" latinLnBrk="0">
              <a:spcAft>
                <a:spcPts val="800"/>
              </a:spcAft>
              <a:buAutoNum type="arabicPeriod"/>
            </a:pP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의약품은 약품명으로 식별한다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+mn-ea"/>
              <a:cs typeface="굴림" panose="020B0600000101010101" pitchFamily="50" charset="-127"/>
            </a:endParaRPr>
          </a:p>
          <a:p>
            <a:pPr marL="318770" indent="-228600" latinLnBrk="0">
              <a:spcAft>
                <a:spcPts val="800"/>
              </a:spcAft>
              <a:buAutoNum type="arabicPeriod"/>
            </a:pP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질병별로 복용해야 하는 약이 있다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+mn-ea"/>
              <a:cs typeface="굴림" panose="020B0600000101010101" pitchFamily="50" charset="-127"/>
            </a:endParaRPr>
          </a:p>
          <a:p>
            <a:pPr marL="318770" indent="-228600" latinLnBrk="0">
              <a:spcAft>
                <a:spcPts val="800"/>
              </a:spcAft>
              <a:buAutoNum type="arabicPeriod"/>
            </a:pP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환자는 한 번에 여러 약을 복용할 수 있으며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하나의 약 또한 여러 환자에게 복용될 수 있다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+mn-ea"/>
              <a:cs typeface="굴림" panose="020B0600000101010101" pitchFamily="50" charset="-127"/>
            </a:endParaRPr>
          </a:p>
          <a:p>
            <a:pPr marL="318770" indent="-228600" latinLnBrk="0">
              <a:spcAft>
                <a:spcPts val="800"/>
              </a:spcAft>
              <a:buAutoNum type="arabicPeriod"/>
            </a:pP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환자가 복용중인 약은 의약품 중 하나여야 한다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+mn-ea"/>
              <a:cs typeface="굴림" panose="020B0600000101010101" pitchFamily="50" charset="-127"/>
            </a:endParaRPr>
          </a:p>
          <a:p>
            <a:pPr marL="318770" indent="-228600" latinLnBrk="0">
              <a:spcAft>
                <a:spcPts val="800"/>
              </a:spcAft>
              <a:buAutoNum type="arabicPeriod"/>
            </a:pP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현재 환자는 여러 날에 검사를 받을 수 있지만 하루에 한 번만 받을 수 있다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.</a:t>
            </a:r>
            <a:endParaRPr lang="en-US" altLang="ko-KR" sz="1400" dirty="0">
              <a:solidFill>
                <a:schemeClr val="bg1"/>
              </a:solidFill>
              <a:latin typeface="+mn-ea"/>
              <a:cs typeface="굴림" panose="020B0600000101010101" pitchFamily="50" charset="-127"/>
            </a:endParaRPr>
          </a:p>
          <a:p>
            <a:pPr marL="318770" indent="-228600" latinLnBrk="0">
              <a:spcAft>
                <a:spcPts val="800"/>
              </a:spcAft>
              <a:buAutoNum type="arabicPeriod"/>
            </a:pPr>
            <a:r>
              <a:rPr lang="ko-KR" altLang="en-US" sz="1400" kern="0" dirty="0">
                <a:solidFill>
                  <a:schemeClr val="bg1"/>
                </a:solidFill>
                <a:latin typeface="+mn-ea"/>
                <a:cs typeface="굴림" panose="020B0600000101010101" pitchFamily="50" charset="-127"/>
              </a:rPr>
              <a:t>측정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데이터는 현재 환자의 환자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ID,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검사날짜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허리둘레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통증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평균 수면시간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수축기 혈압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이완기 혈압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불안증상 여부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 err="1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헤마토크리트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 수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헤모글로빈 수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 err="1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체질량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 지수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일상활동 가능 여부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신체정보 측정한다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.</a:t>
            </a:r>
            <a:endParaRPr lang="ko-KR" altLang="ko-KR" sz="1400" dirty="0">
              <a:solidFill>
                <a:schemeClr val="bg1"/>
              </a:solidFill>
              <a:effectLst/>
              <a:latin typeface="+mn-ea"/>
              <a:cs typeface="굴림" panose="020B0600000101010101" pitchFamily="50" charset="-127"/>
            </a:endParaRPr>
          </a:p>
          <a:p>
            <a:pPr marL="90170" indent="-90170" latinLnBrk="0">
              <a:spcAft>
                <a:spcPts val="800"/>
              </a:spcAft>
            </a:pPr>
            <a:r>
              <a:rPr lang="en-US" altLang="ko-KR" sz="1200" kern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  <a:cs typeface="굴림" panose="020B0600000101010101" pitchFamily="50" charset="-127"/>
              </a:rPr>
              <a:t>  </a:t>
            </a:r>
            <a:endParaRPr lang="ko-KR" altLang="ko-KR" sz="12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8533C4-3139-42A2-8A3D-2C7701020F1E}"/>
              </a:ext>
            </a:extLst>
          </p:cNvPr>
          <p:cNvSpPr txBox="1"/>
          <p:nvPr/>
        </p:nvSpPr>
        <p:spPr>
          <a:xfrm>
            <a:off x="1010193" y="1274935"/>
            <a:ext cx="312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&lt;</a:t>
            </a:r>
            <a:r>
              <a:rPr lang="ko-KR" altLang="en-US" sz="2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요구 사항 명세서</a:t>
            </a:r>
            <a:r>
              <a:rPr lang="en-US" altLang="ko-KR" sz="2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&gt;</a:t>
            </a:r>
            <a:endParaRPr lang="en-US" sz="2400" b="1" spc="8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637D9C5-7D1E-4A48-9031-399327A3A394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FC04EDE-8763-4FF2-9B7E-90A71794CBF7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A02B8E7-9285-4D2D-9C6B-65E4F9220517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96769E-64B9-44B1-A461-1A325F47C953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199CA10-928D-4549-8A54-935EE166A498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F2FD2B1-3BC8-44D6-AFD6-78921F9C70EE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596FB7-B4AB-42CC-8AFC-275494A7C5C3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9207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35A054D-E5B0-4848-BA73-85EF7F35B6E1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CD969E-DC4C-4772-8FE8-2EE1177401C7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6C7A2E-A02E-4334-BC43-F1BDCA961975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64081-BFC6-4446-BABA-CB7BDAB7264E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5EFF924-E596-463C-815F-0221E297275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B3C5B6-CDAD-4C31-A12A-E01903112C54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3.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BC906D-D4F5-4792-84F9-2C019B9D2B30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모델링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모서리가 접힌 도형 4">
            <a:extLst>
              <a:ext uri="{FF2B5EF4-FFF2-40B4-BE49-F238E27FC236}">
                <a16:creationId xmlns:a16="http://schemas.microsoft.com/office/drawing/2014/main" id="{99F364F9-5256-44D6-8422-9F33E06E4928}"/>
              </a:ext>
            </a:extLst>
          </p:cNvPr>
          <p:cNvSpPr/>
          <p:nvPr/>
        </p:nvSpPr>
        <p:spPr>
          <a:xfrm>
            <a:off x="1010193" y="1922260"/>
            <a:ext cx="10385511" cy="3784985"/>
          </a:xfrm>
          <a:prstGeom prst="foldedCorner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170" latinLnBrk="0">
              <a:spcAft>
                <a:spcPts val="800"/>
              </a:spcAft>
            </a:pPr>
            <a:endParaRPr lang="en-US" altLang="ko-KR" sz="1400" kern="0" dirty="0">
              <a:solidFill>
                <a:schemeClr val="bg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90170" latinLnBrk="0">
              <a:spcAft>
                <a:spcPts val="800"/>
              </a:spcAft>
            </a:pPr>
            <a:endParaRPr lang="en-US" altLang="ko-KR" sz="1400" kern="0" dirty="0">
              <a:solidFill>
                <a:schemeClr val="bg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pPr marL="318770" indent="-228600" latinLnBrk="0">
              <a:spcAft>
                <a:spcPts val="800"/>
              </a:spcAft>
              <a:buAutoNum type="arabicPeriod" startAt="10"/>
            </a:pP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검사 데이터는 환자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ID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와 검사날짜로 식별한다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  <a:cs typeface="굴림" panose="020B0600000101010101" pitchFamily="50" charset="-127"/>
              </a:rPr>
              <a:t>.</a:t>
            </a:r>
          </a:p>
          <a:p>
            <a:pPr marL="318770" indent="-228600" latinLnBrk="0">
              <a:spcAft>
                <a:spcPts val="800"/>
              </a:spcAft>
              <a:buAutoNum type="arabicPeriod" startAt="10"/>
            </a:pP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과거 환자는 퇴원한 환자로서 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ID,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성별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나이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질병 명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허리둘레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통증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평균 수면시간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수축기 혈압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이완기 혈압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불안증상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  <a:cs typeface="굴림" panose="020B0600000101010101" pitchFamily="50" charset="-127"/>
              </a:rPr>
              <a:t> </a:t>
            </a:r>
            <a:r>
              <a:rPr lang="ko-KR" altLang="ko-KR" sz="1400" kern="0" dirty="0" err="1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헤마토크리트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en-US" altLang="ko-KR" sz="1400" kern="0" dirty="0">
                <a:solidFill>
                  <a:schemeClr val="bg1"/>
                </a:solidFill>
                <a:latin typeface="+mn-ea"/>
                <a:cs typeface="굴림" panose="020B0600000101010101" pitchFamily="50" charset="-127"/>
              </a:rPr>
              <a:t> 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헤모글로빈 수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 err="1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체질량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 지수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일상활동 가능 여부 들을 유지하고 있다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.</a:t>
            </a:r>
          </a:p>
          <a:p>
            <a:pPr marL="318770" indent="-228600" latinLnBrk="0">
              <a:spcAft>
                <a:spcPts val="800"/>
              </a:spcAft>
              <a:buAutoNum type="arabicPeriod" startAt="10"/>
            </a:pP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과거 환자는 과거 환자 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ID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로 식별한다</a:t>
            </a:r>
            <a:endParaRPr lang="en-US" altLang="ko-KR" sz="1400" kern="0" dirty="0">
              <a:solidFill>
                <a:schemeClr val="bg1"/>
              </a:solidFill>
              <a:effectLst/>
              <a:latin typeface="+mn-ea"/>
              <a:cs typeface="굴림" panose="020B0600000101010101" pitchFamily="50" charset="-127"/>
            </a:endParaRPr>
          </a:p>
          <a:p>
            <a:pPr marL="318770" indent="-228600" latinLnBrk="0">
              <a:spcAft>
                <a:spcPts val="800"/>
              </a:spcAft>
              <a:buAutoNum type="arabicPeriod" startAt="10"/>
            </a:pP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현재환자는 복수의 날짜에 병원 식단표 메뉴 중 하나를 골라 아침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점심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저녁 식사를 할 수 있으며 이를 유지해야 한다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.</a:t>
            </a:r>
          </a:p>
          <a:p>
            <a:pPr marL="318770" indent="-228600" latinLnBrk="0">
              <a:spcAft>
                <a:spcPts val="800"/>
              </a:spcAft>
              <a:buAutoNum type="arabicPeriod" startAt="10"/>
            </a:pP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식단표는 식단표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ID,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밥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국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, 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반찬에 대한 정보를 담고 있다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.</a:t>
            </a:r>
            <a:r>
              <a:rPr lang="ko-KR" altLang="ko-KR" sz="140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effectLst/>
              <a:latin typeface="+mn-ea"/>
              <a:cs typeface="굴림" panose="020B0600000101010101" pitchFamily="50" charset="-127"/>
            </a:endParaRPr>
          </a:p>
          <a:p>
            <a:pPr marL="318770" indent="-228600" latinLnBrk="0">
              <a:spcAft>
                <a:spcPts val="800"/>
              </a:spcAft>
              <a:buAutoNum type="arabicPeriod" startAt="10"/>
            </a:pP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식단표는 식단표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ID</a:t>
            </a:r>
            <a:r>
              <a:rPr lang="ko-KR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로 식별한다</a:t>
            </a:r>
            <a:r>
              <a:rPr lang="en-US" altLang="ko-KR" sz="1400" kern="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.</a:t>
            </a:r>
            <a:r>
              <a:rPr lang="ko-KR" altLang="ko-KR" sz="140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effectLst/>
              <a:latin typeface="+mn-ea"/>
              <a:cs typeface="굴림" panose="020B0600000101010101" pitchFamily="50" charset="-127"/>
            </a:endParaRPr>
          </a:p>
          <a:p>
            <a:pPr marL="318770" indent="-228600" latinLnBrk="0">
              <a:spcAft>
                <a:spcPts val="800"/>
              </a:spcAft>
              <a:buAutoNum type="arabicPeriod" startAt="10"/>
            </a:pPr>
            <a:r>
              <a:rPr lang="ko-KR" altLang="ko-KR" sz="1400" dirty="0">
                <a:solidFill>
                  <a:schemeClr val="bg1"/>
                </a:solidFill>
                <a:effectLst/>
                <a:latin typeface="+mn-ea"/>
                <a:cs typeface="Arial" panose="020B0604020202020204" pitchFamily="34" charset="0"/>
              </a:rPr>
              <a:t>영양소 데이터는 식단표에 있는 각 음식에 대한 영양소 정보를 담고 있다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+mn-ea"/>
                <a:cs typeface="Arial" panose="020B0604020202020204" pitchFamily="34" charset="0"/>
              </a:rPr>
              <a:t>.</a:t>
            </a:r>
            <a:r>
              <a:rPr lang="ko-KR" altLang="ko-KR" sz="1400" dirty="0">
                <a:solidFill>
                  <a:schemeClr val="bg1"/>
                </a:solidFill>
                <a:effectLst/>
                <a:latin typeface="+mn-ea"/>
                <a:cs typeface="굴림" panose="020B0600000101010101" pitchFamily="50" charset="-127"/>
              </a:rPr>
              <a:t> </a:t>
            </a:r>
            <a:endParaRPr lang="en-US" altLang="ko-KR" sz="1400" dirty="0">
              <a:solidFill>
                <a:schemeClr val="bg1"/>
              </a:solidFill>
              <a:effectLst/>
              <a:latin typeface="+mn-ea"/>
              <a:cs typeface="굴림" panose="020B0600000101010101" pitchFamily="50" charset="-127"/>
            </a:endParaRPr>
          </a:p>
          <a:p>
            <a:pPr marL="318770" indent="-228600" latinLnBrk="0">
              <a:spcAft>
                <a:spcPts val="800"/>
              </a:spcAft>
              <a:buAutoNum type="arabicPeriod" startAt="10"/>
            </a:pPr>
            <a:r>
              <a:rPr lang="ko-KR" altLang="ko-KR" sz="1400" kern="100" dirty="0">
                <a:solidFill>
                  <a:schemeClr val="bg1"/>
                </a:solidFill>
                <a:effectLst/>
                <a:latin typeface="+mn-ea"/>
                <a:cs typeface="Arial" panose="020B0604020202020204" pitchFamily="34" charset="0"/>
              </a:rPr>
              <a:t>영양소 데이터는 </a:t>
            </a:r>
            <a:r>
              <a:rPr lang="ko-KR" altLang="ko-KR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음식 명</a:t>
            </a:r>
            <a:r>
              <a:rPr lang="en-US" altLang="ko-KR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칼로리</a:t>
            </a:r>
            <a:r>
              <a:rPr lang="en-US" altLang="ko-KR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탄수화물</a:t>
            </a:r>
            <a:r>
              <a:rPr lang="en-US" altLang="ko-KR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단백질</a:t>
            </a:r>
            <a:r>
              <a:rPr lang="en-US" altLang="ko-KR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지방</a:t>
            </a:r>
            <a:r>
              <a:rPr lang="en-US" altLang="ko-KR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 err="1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콜레스트롤</a:t>
            </a:r>
            <a:r>
              <a:rPr lang="en-US" altLang="ko-KR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 err="1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식이섬유</a:t>
            </a:r>
            <a:r>
              <a:rPr lang="en-US" altLang="ko-KR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나트륨</a:t>
            </a:r>
            <a:r>
              <a:rPr lang="en-US" altLang="ko-KR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, </a:t>
            </a:r>
            <a:r>
              <a:rPr lang="ko-KR" altLang="ko-KR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분류 </a:t>
            </a:r>
            <a:r>
              <a:rPr lang="ko-KR" altLang="ko-KR" sz="1400" kern="100" dirty="0">
                <a:solidFill>
                  <a:schemeClr val="bg1"/>
                </a:solidFill>
                <a:effectLst/>
                <a:latin typeface="+mn-ea"/>
                <a:cs typeface="Arial" panose="020B0604020202020204" pitchFamily="34" charset="0"/>
              </a:rPr>
              <a:t>정보를 담고 있어야 한다</a:t>
            </a:r>
            <a:r>
              <a:rPr lang="en-US" altLang="ko-KR" sz="1400" kern="100" dirty="0">
                <a:solidFill>
                  <a:schemeClr val="bg1"/>
                </a:solidFill>
                <a:effectLst/>
                <a:latin typeface="+mn-ea"/>
                <a:cs typeface="Arial" panose="020B0604020202020204" pitchFamily="34" charset="0"/>
              </a:rPr>
              <a:t>.</a:t>
            </a:r>
            <a:r>
              <a:rPr lang="ko-KR" altLang="ko-KR" sz="1400" kern="100" dirty="0">
                <a:solidFill>
                  <a:schemeClr val="bg1"/>
                </a:solidFill>
                <a:effectLst/>
                <a:latin typeface="+mn-ea"/>
                <a:cs typeface="Times New Roman" panose="02020603050405020304" pitchFamily="18" charset="0"/>
              </a:rPr>
              <a:t> </a:t>
            </a:r>
            <a:endParaRPr lang="en-US" altLang="ko-KR" sz="1400" kern="100" dirty="0">
              <a:solidFill>
                <a:schemeClr val="bg1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marL="318770" indent="-228600" latinLnBrk="0">
              <a:spcAft>
                <a:spcPts val="800"/>
              </a:spcAft>
              <a:buAutoNum type="arabicPeriod" startAt="10"/>
            </a:pPr>
            <a:r>
              <a:rPr lang="ko-KR" altLang="ko-KR" sz="1400" kern="100" dirty="0">
                <a:solidFill>
                  <a:schemeClr val="bg1"/>
                </a:solidFill>
                <a:effectLst/>
                <a:latin typeface="+mn-ea"/>
                <a:cs typeface="Arial" panose="020B0604020202020204" pitchFamily="34" charset="0"/>
              </a:rPr>
              <a:t>각 음식에 대한 정보는 영양소 데이터의 정보 중 하나와 일치해야 하며</a:t>
            </a:r>
            <a:r>
              <a:rPr lang="en-US" altLang="ko-KR" sz="1400" kern="100" dirty="0">
                <a:solidFill>
                  <a:schemeClr val="bg1"/>
                </a:solidFill>
                <a:effectLst/>
                <a:latin typeface="+mn-ea"/>
                <a:cs typeface="Arial" panose="020B0604020202020204" pitchFamily="34" charset="0"/>
              </a:rPr>
              <a:t>, </a:t>
            </a:r>
            <a:r>
              <a:rPr lang="ko-KR" altLang="ko-KR" sz="1400" kern="100" dirty="0">
                <a:solidFill>
                  <a:schemeClr val="bg1"/>
                </a:solidFill>
                <a:effectLst/>
                <a:latin typeface="+mn-ea"/>
                <a:cs typeface="Arial" panose="020B0604020202020204" pitchFamily="34" charset="0"/>
              </a:rPr>
              <a:t>영양소 데이터에 있는 정보를 여러 번 사용할 수 있다</a:t>
            </a:r>
            <a:r>
              <a:rPr lang="en-US" altLang="ko-KR" sz="1400" kern="100" dirty="0">
                <a:solidFill>
                  <a:schemeClr val="bg1"/>
                </a:solidFill>
                <a:effectLst/>
                <a:latin typeface="+mn-ea"/>
                <a:cs typeface="Arial" panose="020B0604020202020204" pitchFamily="34" charset="0"/>
              </a:rPr>
              <a:t>. </a:t>
            </a:r>
          </a:p>
          <a:p>
            <a:pPr marL="318770" indent="-228600" latinLnBrk="0">
              <a:spcAft>
                <a:spcPts val="800"/>
              </a:spcAft>
              <a:buAutoNum type="arabicPeriod" startAt="10"/>
            </a:pPr>
            <a:r>
              <a:rPr lang="ko-KR" altLang="ko-KR" sz="1400" dirty="0">
                <a:solidFill>
                  <a:schemeClr val="bg1"/>
                </a:solidFill>
                <a:effectLst/>
                <a:latin typeface="+mn-ea"/>
                <a:cs typeface="Arial" panose="020B0604020202020204" pitchFamily="34" charset="0"/>
              </a:rPr>
              <a:t>영양소 데이터는 음식명으로 식별한다</a:t>
            </a:r>
            <a:r>
              <a:rPr lang="en-US" altLang="ko-KR" sz="1400" dirty="0">
                <a:solidFill>
                  <a:schemeClr val="bg1"/>
                </a:solidFill>
                <a:effectLst/>
                <a:latin typeface="+mn-ea"/>
                <a:cs typeface="Arial" panose="020B0604020202020204" pitchFamily="34" charset="0"/>
              </a:rPr>
              <a:t>.</a:t>
            </a:r>
            <a:endParaRPr lang="ko-KR" altLang="ko-KR" sz="1400" dirty="0">
              <a:solidFill>
                <a:schemeClr val="bg1"/>
              </a:solidFill>
              <a:effectLst/>
              <a:latin typeface="+mn-ea"/>
              <a:cs typeface="굴림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33DC33-13E5-4BCD-9276-6B0815B24384}"/>
              </a:ext>
            </a:extLst>
          </p:cNvPr>
          <p:cNvSpPr txBox="1"/>
          <p:nvPr/>
        </p:nvSpPr>
        <p:spPr>
          <a:xfrm>
            <a:off x="1010193" y="1274935"/>
            <a:ext cx="312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&lt;</a:t>
            </a:r>
            <a:r>
              <a:rPr lang="ko-KR" altLang="en-US" sz="2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요구 사항 명세서</a:t>
            </a:r>
            <a:r>
              <a:rPr lang="en-US" altLang="ko-KR" sz="2400" b="1" spc="8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  <a:cs typeface="Poppins SemiBold" panose="00000700000000000000" pitchFamily="2" charset="0"/>
              </a:rPr>
              <a:t>&gt;</a:t>
            </a:r>
            <a:endParaRPr lang="en-US" sz="2400" b="1" spc="80" dirty="0">
              <a:solidFill>
                <a:schemeClr val="tx1">
                  <a:lumMod val="85000"/>
                  <a:lumOff val="15000"/>
                </a:schemeClr>
              </a:solidFill>
              <a:latin typeface="Montserrat" panose="00000500000000000000" pitchFamily="2" charset="0"/>
              <a:cs typeface="Poppins SemiBold" panose="00000700000000000000" pitchFamily="2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600289-954E-437D-BCD6-29E7FED69D54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EF2090-52C5-41F4-8C5F-91DD23CF9702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B1A88F1-FC73-4BBC-9B91-2423F12125CB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61D4218-6D05-4E37-8585-8789EB091A82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B1528E9-FB35-4208-A7AA-D4DC897E155D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355C012-21C3-4328-BD15-1C7FB4B9569D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A5839F6-7E00-4F80-8FBE-DF83914B68EE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64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35A054D-E5B0-4848-BA73-85EF7F35B6E1}"/>
              </a:ext>
            </a:extLst>
          </p:cNvPr>
          <p:cNvSpPr/>
          <p:nvPr/>
        </p:nvSpPr>
        <p:spPr>
          <a:xfrm>
            <a:off x="409901" y="368852"/>
            <a:ext cx="11372198" cy="720080"/>
          </a:xfrm>
          <a:prstGeom prst="rect">
            <a:avLst/>
          </a:prstGeom>
          <a:solidFill>
            <a:srgbClr val="5CA9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CD969E-DC4C-4772-8FE8-2EE1177401C7}"/>
              </a:ext>
            </a:extLst>
          </p:cNvPr>
          <p:cNvSpPr/>
          <p:nvPr/>
        </p:nvSpPr>
        <p:spPr>
          <a:xfrm>
            <a:off x="409901" y="250577"/>
            <a:ext cx="11372198" cy="598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66C7A2E-A02E-4334-BC43-F1BDCA961975}"/>
              </a:ext>
            </a:extLst>
          </p:cNvPr>
          <p:cNvGrpSpPr/>
          <p:nvPr/>
        </p:nvGrpSpPr>
        <p:grpSpPr>
          <a:xfrm>
            <a:off x="406403" y="368852"/>
            <a:ext cx="723771" cy="720080"/>
            <a:chOff x="465212" y="1484784"/>
            <a:chExt cx="434380" cy="720080"/>
          </a:xfrm>
          <a:solidFill>
            <a:schemeClr val="bg2"/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F64081-BFC6-4446-BABA-CB7BDAB7264E}"/>
                </a:ext>
              </a:extLst>
            </p:cNvPr>
            <p:cNvSpPr/>
            <p:nvPr/>
          </p:nvSpPr>
          <p:spPr>
            <a:xfrm>
              <a:off x="465212" y="1484784"/>
              <a:ext cx="290364" cy="7200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D5EFF924-E596-463C-815F-0221E2972757}"/>
                </a:ext>
              </a:extLst>
            </p:cNvPr>
            <p:cNvSpPr/>
            <p:nvPr/>
          </p:nvSpPr>
          <p:spPr>
            <a:xfrm>
              <a:off x="755576" y="1484784"/>
              <a:ext cx="144016" cy="7200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B3C5B6-CDAD-4C31-A12A-E01903112C54}"/>
              </a:ext>
            </a:extLst>
          </p:cNvPr>
          <p:cNvSpPr/>
          <p:nvPr/>
        </p:nvSpPr>
        <p:spPr>
          <a:xfrm>
            <a:off x="406402" y="369195"/>
            <a:ext cx="723771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itchFamily="50" charset="-127"/>
                <a:ea typeface="나눔고딕" pitchFamily="50" charset="-127"/>
              </a:rPr>
              <a:t>3.</a:t>
            </a:r>
            <a:endParaRPr lang="ko-KR" altLang="en-US" sz="3200" b="1" dirty="0">
              <a:ln>
                <a:solidFill>
                  <a:schemeClr val="bg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BC906D-D4F5-4792-84F9-2C019B9D2B30}"/>
              </a:ext>
            </a:extLst>
          </p:cNvPr>
          <p:cNvSpPr/>
          <p:nvPr/>
        </p:nvSpPr>
        <p:spPr>
          <a:xfrm>
            <a:off x="1186005" y="530236"/>
            <a:ext cx="3865769" cy="72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ko-KR" altLang="en-US" sz="2800" b="1" dirty="0">
                <a:ln>
                  <a:solidFill>
                    <a:schemeClr val="tx1"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모델링</a:t>
            </a:r>
            <a:endParaRPr lang="en-US" altLang="ko-KR" sz="2800" b="1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20000"/>
              </a:lnSpc>
            </a:pPr>
            <a:endParaRPr lang="ko-KR" altLang="en-US" sz="2400" dirty="0">
              <a:ln>
                <a:solidFill>
                  <a:schemeClr val="tx1">
                    <a:alpha val="30000"/>
                  </a:schemeClr>
                </a:solidFill>
              </a:ln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2D2B31C-D32F-41FB-B42A-0C6812F05965}"/>
              </a:ext>
            </a:extLst>
          </p:cNvPr>
          <p:cNvGrpSpPr/>
          <p:nvPr/>
        </p:nvGrpSpPr>
        <p:grpSpPr>
          <a:xfrm>
            <a:off x="415953" y="1750814"/>
            <a:ext cx="2041248" cy="1898074"/>
            <a:chOff x="415953" y="1750814"/>
            <a:chExt cx="2041248" cy="189807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302D71B-29C1-44DF-B9CB-CB195CD4230B}"/>
                </a:ext>
              </a:extLst>
            </p:cNvPr>
            <p:cNvSpPr/>
            <p:nvPr/>
          </p:nvSpPr>
          <p:spPr>
            <a:xfrm>
              <a:off x="415953" y="2252837"/>
              <a:ext cx="2041247" cy="951070"/>
            </a:xfrm>
            <a:prstGeom prst="rect">
              <a:avLst/>
            </a:prstGeom>
            <a:solidFill>
              <a:srgbClr val="5CA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 err="1"/>
                <a:t>patientName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Disease</a:t>
              </a:r>
            </a:p>
            <a:p>
              <a:pPr algn="ctr"/>
              <a:r>
                <a:rPr lang="en-US" altLang="ko-KR" sz="1400" dirty="0"/>
                <a:t>Sex</a:t>
              </a:r>
            </a:p>
            <a:p>
              <a:pPr algn="ctr"/>
              <a:r>
                <a:rPr lang="en-US" altLang="ko-KR" sz="1400" dirty="0"/>
                <a:t>Age</a:t>
              </a:r>
              <a:endParaRPr lang="ko-KR" altLang="en-US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F435D3D-BD38-416E-8B37-2B78994F3694}"/>
                </a:ext>
              </a:extLst>
            </p:cNvPr>
            <p:cNvSpPr/>
            <p:nvPr/>
          </p:nvSpPr>
          <p:spPr>
            <a:xfrm>
              <a:off x="415954" y="1750814"/>
              <a:ext cx="2041247" cy="5020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 err="1"/>
                <a:t>patientID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219F847-CEAA-4D37-BC7E-822BCD00839A}"/>
                </a:ext>
              </a:extLst>
            </p:cNvPr>
            <p:cNvSpPr txBox="1"/>
            <p:nvPr/>
          </p:nvSpPr>
          <p:spPr>
            <a:xfrm>
              <a:off x="710491" y="3279556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현재환자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5490F58-BDF8-4DC1-A4B0-FDFA482A1479}"/>
              </a:ext>
            </a:extLst>
          </p:cNvPr>
          <p:cNvGrpSpPr/>
          <p:nvPr/>
        </p:nvGrpSpPr>
        <p:grpSpPr>
          <a:xfrm>
            <a:off x="2747262" y="1750814"/>
            <a:ext cx="2041248" cy="3724707"/>
            <a:chOff x="2747262" y="1750814"/>
            <a:chExt cx="2041248" cy="372470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2C7C8B-3466-4391-879A-042A64FB2920}"/>
                </a:ext>
              </a:extLst>
            </p:cNvPr>
            <p:cNvSpPr/>
            <p:nvPr/>
          </p:nvSpPr>
          <p:spPr>
            <a:xfrm>
              <a:off x="2747262" y="2252837"/>
              <a:ext cx="2041247" cy="2679976"/>
            </a:xfrm>
            <a:prstGeom prst="rect">
              <a:avLst/>
            </a:prstGeom>
            <a:solidFill>
              <a:srgbClr val="5CA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1400" dirty="0"/>
            </a:p>
            <a:p>
              <a:pPr algn="ctr"/>
              <a:r>
                <a:rPr lang="en-US" altLang="ko-KR" sz="1400" dirty="0"/>
                <a:t>Waist</a:t>
              </a:r>
            </a:p>
            <a:p>
              <a:pPr algn="ctr"/>
              <a:r>
                <a:rPr lang="en-US" altLang="ko-KR" sz="1400" dirty="0"/>
                <a:t>Ache</a:t>
              </a:r>
            </a:p>
            <a:p>
              <a:pPr algn="ctr"/>
              <a:r>
                <a:rPr lang="en-US" altLang="ko-KR" sz="1400" dirty="0"/>
                <a:t>Sleep</a:t>
              </a:r>
            </a:p>
            <a:p>
              <a:pPr algn="ctr"/>
              <a:r>
                <a:rPr lang="en-US" altLang="ko-KR" sz="1400" dirty="0"/>
                <a:t>BMI</a:t>
              </a:r>
            </a:p>
            <a:p>
              <a:pPr algn="ctr"/>
              <a:r>
                <a:rPr lang="en-US" altLang="ko-KR" sz="1400" dirty="0"/>
                <a:t>Pressure</a:t>
              </a:r>
            </a:p>
            <a:p>
              <a:pPr algn="ctr"/>
              <a:r>
                <a:rPr lang="en-US" altLang="ko-KR" sz="1400" dirty="0"/>
                <a:t>HT</a:t>
              </a:r>
            </a:p>
            <a:p>
              <a:pPr algn="ctr"/>
              <a:r>
                <a:rPr lang="en-US" altLang="ko-KR" sz="1400" dirty="0"/>
                <a:t>Hemoglobin</a:t>
              </a:r>
            </a:p>
            <a:p>
              <a:pPr algn="ctr"/>
              <a:r>
                <a:rPr lang="en-US" altLang="ko-KR" sz="1400" dirty="0"/>
                <a:t>Relaxation</a:t>
              </a:r>
            </a:p>
            <a:p>
              <a:pPr algn="ctr"/>
              <a:r>
                <a:rPr lang="en-US" altLang="ko-KR" sz="1400" dirty="0"/>
                <a:t>Anxiety</a:t>
              </a:r>
            </a:p>
            <a:p>
              <a:pPr algn="ctr"/>
              <a:r>
                <a:rPr lang="en-US" altLang="ko-KR" sz="1400" dirty="0"/>
                <a:t>Activity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A1C193E-896E-4DF4-BB71-344971F972AD}"/>
                </a:ext>
              </a:extLst>
            </p:cNvPr>
            <p:cNvSpPr/>
            <p:nvPr/>
          </p:nvSpPr>
          <p:spPr>
            <a:xfrm>
              <a:off x="2747263" y="1750814"/>
              <a:ext cx="2041247" cy="7200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800" dirty="0" err="1"/>
                <a:t>patientID</a:t>
              </a:r>
              <a:endParaRPr lang="en-US" altLang="ko-KR" sz="1800" dirty="0"/>
            </a:p>
            <a:p>
              <a:pPr algn="ctr"/>
              <a:r>
                <a:rPr lang="en-US" altLang="ko-KR" sz="1800" dirty="0"/>
                <a:t>Date_</a:t>
              </a:r>
              <a:endParaRPr lang="ko-KR" altLang="en-US" sz="18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B8E14E-84D1-4640-86D7-CD7D9C53776C}"/>
                </a:ext>
              </a:extLst>
            </p:cNvPr>
            <p:cNvSpPr txBox="1"/>
            <p:nvPr/>
          </p:nvSpPr>
          <p:spPr>
            <a:xfrm>
              <a:off x="2824735" y="5106189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현재환자측정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FBFFF58-F7BB-4E3C-9254-EFE0F614B1B9}"/>
              </a:ext>
            </a:extLst>
          </p:cNvPr>
          <p:cNvGrpSpPr/>
          <p:nvPr/>
        </p:nvGrpSpPr>
        <p:grpSpPr>
          <a:xfrm>
            <a:off x="5044268" y="1750813"/>
            <a:ext cx="2041248" cy="4345994"/>
            <a:chOff x="5044268" y="1750813"/>
            <a:chExt cx="2041248" cy="434599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1AE1349-8D6E-4EE9-8FC0-695552A7881D}"/>
                </a:ext>
              </a:extLst>
            </p:cNvPr>
            <p:cNvSpPr/>
            <p:nvPr/>
          </p:nvSpPr>
          <p:spPr>
            <a:xfrm>
              <a:off x="5044268" y="2252835"/>
              <a:ext cx="1020625" cy="3474639"/>
            </a:xfrm>
            <a:prstGeom prst="rect">
              <a:avLst/>
            </a:prstGeom>
            <a:solidFill>
              <a:srgbClr val="5CA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Sex</a:t>
              </a:r>
            </a:p>
            <a:p>
              <a:pPr algn="ctr"/>
              <a:r>
                <a:rPr lang="en-US" altLang="ko-KR" sz="1200" dirty="0"/>
                <a:t>Age</a:t>
              </a:r>
            </a:p>
            <a:p>
              <a:pPr algn="ctr"/>
              <a:r>
                <a:rPr lang="en-US" altLang="ko-KR" sz="1200" dirty="0"/>
                <a:t>Hypertension</a:t>
              </a:r>
            </a:p>
            <a:p>
              <a:pPr algn="ctr"/>
              <a:r>
                <a:rPr lang="en-US" altLang="ko-KR" sz="1200" dirty="0"/>
                <a:t>Stoke</a:t>
              </a:r>
            </a:p>
            <a:p>
              <a:pPr algn="ctr"/>
              <a:r>
                <a:rPr lang="en-US" altLang="ko-KR" sz="1200" dirty="0"/>
                <a:t>Myocardial</a:t>
              </a:r>
            </a:p>
            <a:p>
              <a:pPr algn="ctr"/>
              <a:r>
                <a:rPr lang="en-US" altLang="ko-KR" sz="1200" dirty="0"/>
                <a:t>Angina</a:t>
              </a:r>
            </a:p>
            <a:p>
              <a:pPr algn="ctr"/>
              <a:r>
                <a:rPr lang="en-US" altLang="ko-KR" sz="1200" dirty="0"/>
                <a:t>Arthritis</a:t>
              </a:r>
            </a:p>
            <a:p>
              <a:pPr algn="ctr"/>
              <a:r>
                <a:rPr lang="en-US" altLang="ko-KR" sz="1200" dirty="0" err="1"/>
                <a:t>Osteoartiritis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Rheumatoid</a:t>
              </a:r>
            </a:p>
            <a:p>
              <a:pPr algn="ctr"/>
              <a:r>
                <a:rPr lang="en-US" altLang="ko-KR" sz="1200" dirty="0"/>
                <a:t>Tuberculosis</a:t>
              </a:r>
            </a:p>
            <a:p>
              <a:pPr algn="ctr"/>
              <a:r>
                <a:rPr lang="en-US" altLang="ko-KR" sz="1200" dirty="0"/>
                <a:t>Asthma</a:t>
              </a:r>
            </a:p>
            <a:p>
              <a:pPr algn="ctr"/>
              <a:r>
                <a:rPr lang="en-US" altLang="ko-KR" sz="1200" dirty="0"/>
                <a:t>Diabetes</a:t>
              </a:r>
            </a:p>
            <a:p>
              <a:pPr algn="ctr"/>
              <a:r>
                <a:rPr lang="en-US" altLang="ko-KR" sz="1200" dirty="0" err="1"/>
                <a:t>Hypothyrodism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Stomach</a:t>
              </a:r>
            </a:p>
            <a:p>
              <a:pPr algn="ctr"/>
              <a:r>
                <a:rPr lang="en-US" altLang="ko-KR" sz="1200" dirty="0"/>
                <a:t>Liver</a:t>
              </a:r>
            </a:p>
            <a:p>
              <a:pPr algn="ctr"/>
              <a:r>
                <a:rPr lang="en-US" altLang="ko-KR" sz="1200" dirty="0"/>
                <a:t>Cervical</a:t>
              </a:r>
            </a:p>
            <a:p>
              <a:pPr algn="ctr"/>
              <a:r>
                <a:rPr lang="en-US" altLang="ko-KR" sz="1200" dirty="0"/>
                <a:t>Lung</a:t>
              </a:r>
            </a:p>
            <a:p>
              <a:pPr algn="ctr"/>
              <a:r>
                <a:rPr lang="en-US" altLang="ko-KR" sz="1200" dirty="0"/>
                <a:t>Thyroid</a:t>
              </a:r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CB546AA-C8F9-48DC-ABAC-C1CD07699506}"/>
                </a:ext>
              </a:extLst>
            </p:cNvPr>
            <p:cNvSpPr/>
            <p:nvPr/>
          </p:nvSpPr>
          <p:spPr>
            <a:xfrm>
              <a:off x="5044269" y="1750813"/>
              <a:ext cx="2041247" cy="5020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/>
                <a:t>ID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0A997E7-F7A2-45BE-B6C0-795E31480913}"/>
                </a:ext>
              </a:extLst>
            </p:cNvPr>
            <p:cNvSpPr txBox="1"/>
            <p:nvPr/>
          </p:nvSpPr>
          <p:spPr>
            <a:xfrm>
              <a:off x="5395477" y="5727475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과거환자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6C9D222-A9E3-4C58-B385-DA1B16BE65B7}"/>
                </a:ext>
              </a:extLst>
            </p:cNvPr>
            <p:cNvSpPr/>
            <p:nvPr/>
          </p:nvSpPr>
          <p:spPr>
            <a:xfrm>
              <a:off x="6064891" y="2252836"/>
              <a:ext cx="1020625" cy="3474638"/>
            </a:xfrm>
            <a:prstGeom prst="rect">
              <a:avLst/>
            </a:prstGeom>
            <a:solidFill>
              <a:srgbClr val="5CA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Depression</a:t>
              </a:r>
            </a:p>
            <a:p>
              <a:pPr algn="ctr"/>
              <a:r>
                <a:rPr lang="en-US" altLang="ko-KR" sz="1200" dirty="0" err="1"/>
                <a:t>Astopy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Rhinitis</a:t>
              </a:r>
            </a:p>
            <a:p>
              <a:pPr algn="ctr"/>
              <a:r>
                <a:rPr lang="en-US" altLang="ko-KR" sz="1200" dirty="0"/>
                <a:t>Cataract</a:t>
              </a:r>
            </a:p>
            <a:p>
              <a:pPr algn="ctr"/>
              <a:r>
                <a:rPr lang="en-US" altLang="ko-KR" sz="1200" dirty="0"/>
                <a:t>Glaucoma</a:t>
              </a:r>
            </a:p>
            <a:p>
              <a:pPr algn="ctr"/>
              <a:r>
                <a:rPr lang="en-US" altLang="ko-KR" sz="1200" dirty="0" err="1"/>
                <a:t>HepatitisB</a:t>
              </a:r>
              <a:endParaRPr lang="en-US" altLang="ko-KR" sz="1200" dirty="0"/>
            </a:p>
            <a:p>
              <a:pPr algn="ctr"/>
              <a:r>
                <a:rPr lang="en-US" altLang="ko-KR" sz="1200" dirty="0" err="1"/>
                <a:t>HepatitisC</a:t>
              </a:r>
              <a:endParaRPr lang="en-US" altLang="ko-KR" sz="1200" dirty="0"/>
            </a:p>
            <a:p>
              <a:pPr algn="ctr"/>
              <a:r>
                <a:rPr lang="en-US" altLang="ko-KR" sz="1200" dirty="0"/>
                <a:t>Waist</a:t>
              </a:r>
            </a:p>
            <a:p>
              <a:pPr algn="ctr"/>
              <a:r>
                <a:rPr lang="en-US" altLang="ko-KR" sz="1200" dirty="0"/>
                <a:t>Ache</a:t>
              </a:r>
            </a:p>
            <a:p>
              <a:pPr algn="ctr"/>
              <a:r>
                <a:rPr lang="en-US" altLang="ko-KR" sz="1200" dirty="0"/>
                <a:t>Sleep</a:t>
              </a:r>
            </a:p>
            <a:p>
              <a:pPr algn="ctr"/>
              <a:r>
                <a:rPr lang="en-US" altLang="ko-KR" sz="1200" dirty="0"/>
                <a:t>BMI</a:t>
              </a:r>
            </a:p>
            <a:p>
              <a:pPr algn="ctr"/>
              <a:r>
                <a:rPr lang="en-US" altLang="ko-KR" sz="1200" dirty="0"/>
                <a:t>Pressure</a:t>
              </a:r>
            </a:p>
            <a:p>
              <a:pPr algn="ctr"/>
              <a:r>
                <a:rPr lang="en-US" altLang="ko-KR" sz="1200" dirty="0"/>
                <a:t>HT</a:t>
              </a:r>
            </a:p>
            <a:p>
              <a:pPr algn="ctr"/>
              <a:r>
                <a:rPr lang="en-US" altLang="ko-KR" sz="1200" dirty="0"/>
                <a:t>Hemoglobin</a:t>
              </a:r>
            </a:p>
            <a:p>
              <a:pPr algn="ctr"/>
              <a:r>
                <a:rPr lang="en-US" altLang="ko-KR" sz="1200" dirty="0"/>
                <a:t>Relaxation</a:t>
              </a:r>
            </a:p>
            <a:p>
              <a:pPr algn="ctr"/>
              <a:r>
                <a:rPr lang="en-US" altLang="ko-KR" sz="1200" dirty="0"/>
                <a:t>Anxiety</a:t>
              </a:r>
            </a:p>
            <a:p>
              <a:pPr algn="ctr"/>
              <a:r>
                <a:rPr lang="en-US" altLang="ko-KR" sz="1200" dirty="0"/>
                <a:t>Activity</a:t>
              </a:r>
            </a:p>
            <a:p>
              <a:pPr algn="ctr"/>
              <a:r>
                <a:rPr lang="en-US" altLang="ko-KR" sz="1200" dirty="0"/>
                <a:t>Osteoporosis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6733BCA-0E18-4BED-92B0-5EF96A0C7AB5}"/>
              </a:ext>
            </a:extLst>
          </p:cNvPr>
          <p:cNvGrpSpPr/>
          <p:nvPr/>
        </p:nvGrpSpPr>
        <p:grpSpPr>
          <a:xfrm>
            <a:off x="7437789" y="1750813"/>
            <a:ext cx="2041248" cy="2601827"/>
            <a:chOff x="415953" y="3701239"/>
            <a:chExt cx="2041248" cy="260182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63E56300-6FEB-4229-8E2F-1DB9E1FA650F}"/>
                </a:ext>
              </a:extLst>
            </p:cNvPr>
            <p:cNvSpPr/>
            <p:nvPr/>
          </p:nvSpPr>
          <p:spPr>
            <a:xfrm>
              <a:off x="415953" y="4203261"/>
              <a:ext cx="2041247" cy="1692077"/>
            </a:xfrm>
            <a:prstGeom prst="rect">
              <a:avLst/>
            </a:prstGeom>
            <a:solidFill>
              <a:srgbClr val="5CA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 err="1"/>
                <a:t>Single_Serving_Calorie</a:t>
              </a:r>
              <a:endParaRPr lang="en-US" altLang="ko-KR" sz="1400" dirty="0"/>
            </a:p>
            <a:p>
              <a:pPr algn="ctr"/>
              <a:r>
                <a:rPr lang="en-US" altLang="ko-KR" sz="1400" dirty="0" err="1"/>
                <a:t>Carbonydrate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Protein</a:t>
              </a:r>
            </a:p>
            <a:p>
              <a:pPr algn="ctr"/>
              <a:r>
                <a:rPr lang="en-US" altLang="ko-KR" sz="1400" dirty="0"/>
                <a:t>Fat</a:t>
              </a:r>
            </a:p>
            <a:p>
              <a:pPr algn="ctr"/>
              <a:r>
                <a:rPr lang="en-US" altLang="ko-KR" sz="1400" dirty="0"/>
                <a:t>Cholesterol</a:t>
              </a:r>
            </a:p>
            <a:p>
              <a:pPr algn="ctr"/>
              <a:r>
                <a:rPr lang="en-US" altLang="ko-KR" sz="1400" dirty="0" err="1"/>
                <a:t>Dietary_Fiber</a:t>
              </a:r>
              <a:endParaRPr lang="en-US" altLang="ko-KR" sz="1400" dirty="0"/>
            </a:p>
            <a:p>
              <a:pPr algn="ctr"/>
              <a:r>
                <a:rPr lang="en-US" altLang="ko-KR" sz="1400" dirty="0" err="1"/>
                <a:t>Sidium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Classification</a:t>
              </a:r>
              <a:endParaRPr lang="ko-KR" altLang="en-US" sz="1400" dirty="0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773C630-D628-45F3-882E-1AA9085E0C49}"/>
                </a:ext>
              </a:extLst>
            </p:cNvPr>
            <p:cNvSpPr/>
            <p:nvPr/>
          </p:nvSpPr>
          <p:spPr>
            <a:xfrm>
              <a:off x="415954" y="3701239"/>
              <a:ext cx="2041247" cy="5020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/>
                <a:t>Food</a:t>
              </a:r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C6D7AA2-CF05-4591-AE68-842C4263E4AD}"/>
                </a:ext>
              </a:extLst>
            </p:cNvPr>
            <p:cNvSpPr txBox="1"/>
            <p:nvPr/>
          </p:nvSpPr>
          <p:spPr>
            <a:xfrm>
              <a:off x="651746" y="593373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식단영양소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25831E5-E615-4DD2-A923-BBF38A960194}"/>
              </a:ext>
            </a:extLst>
          </p:cNvPr>
          <p:cNvGrpSpPr/>
          <p:nvPr/>
        </p:nvGrpSpPr>
        <p:grpSpPr>
          <a:xfrm>
            <a:off x="9734796" y="1754437"/>
            <a:ext cx="2041248" cy="1553013"/>
            <a:chOff x="9734798" y="1750813"/>
            <a:chExt cx="2041248" cy="1553013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B0C5604-973A-45AA-9A5E-9DD7555FB00A}"/>
                </a:ext>
              </a:extLst>
            </p:cNvPr>
            <p:cNvSpPr/>
            <p:nvPr/>
          </p:nvSpPr>
          <p:spPr>
            <a:xfrm>
              <a:off x="9734798" y="2252836"/>
              <a:ext cx="2041247" cy="614674"/>
            </a:xfrm>
            <a:prstGeom prst="rect">
              <a:avLst/>
            </a:prstGeom>
            <a:solidFill>
              <a:srgbClr val="5CA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/>
                <a:t>Ingredient1</a:t>
              </a:r>
            </a:p>
            <a:p>
              <a:pPr algn="ctr"/>
              <a:r>
                <a:rPr lang="en-US" altLang="ko-KR" sz="1400" dirty="0"/>
                <a:t>Ingredient2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11C0E30-5A76-41A2-9550-318B194B8A1A}"/>
                </a:ext>
              </a:extLst>
            </p:cNvPr>
            <p:cNvSpPr/>
            <p:nvPr/>
          </p:nvSpPr>
          <p:spPr>
            <a:xfrm>
              <a:off x="9734799" y="1750813"/>
              <a:ext cx="2041247" cy="5020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/>
                <a:t>Medicine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AF48B79-F7F4-4BA6-AC15-057AF843772E}"/>
                </a:ext>
              </a:extLst>
            </p:cNvPr>
            <p:cNvSpPr txBox="1"/>
            <p:nvPr/>
          </p:nvSpPr>
          <p:spPr>
            <a:xfrm>
              <a:off x="10380221" y="293449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약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7C8D09AC-25DE-4BC7-9F33-37F39772F0A2}"/>
              </a:ext>
            </a:extLst>
          </p:cNvPr>
          <p:cNvGrpSpPr/>
          <p:nvPr/>
        </p:nvGrpSpPr>
        <p:grpSpPr>
          <a:xfrm>
            <a:off x="9734797" y="3716578"/>
            <a:ext cx="2041248" cy="1717635"/>
            <a:chOff x="9734797" y="3716578"/>
            <a:chExt cx="2041248" cy="1717635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8239FF35-8010-42A5-BF55-21E161AEC205}"/>
                </a:ext>
              </a:extLst>
            </p:cNvPr>
            <p:cNvSpPr/>
            <p:nvPr/>
          </p:nvSpPr>
          <p:spPr>
            <a:xfrm>
              <a:off x="9734797" y="4218601"/>
              <a:ext cx="2041247" cy="834316"/>
            </a:xfrm>
            <a:prstGeom prst="rect">
              <a:avLst/>
            </a:prstGeom>
            <a:solidFill>
              <a:srgbClr val="5CA9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400" dirty="0"/>
                <a:t>Food</a:t>
              </a:r>
              <a:endParaRPr lang="ko-KR" altLang="en-US" sz="1400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983A77C-182C-4659-8DB4-158AC6D4CE35}"/>
                </a:ext>
              </a:extLst>
            </p:cNvPr>
            <p:cNvSpPr/>
            <p:nvPr/>
          </p:nvSpPr>
          <p:spPr>
            <a:xfrm>
              <a:off x="9734798" y="3716578"/>
              <a:ext cx="2041247" cy="50202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dirty="0" err="1"/>
                <a:t>Diet_ID</a:t>
              </a:r>
              <a:endParaRPr lang="en-US" altLang="ko-KR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027A23-59D4-4E85-A6DB-D04125D456C3}"/>
                </a:ext>
              </a:extLst>
            </p:cNvPr>
            <p:cNvSpPr txBox="1"/>
            <p:nvPr/>
          </p:nvSpPr>
          <p:spPr>
            <a:xfrm>
              <a:off x="10191715" y="5064881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&lt;</a:t>
              </a:r>
              <a:r>
                <a:rPr lang="ko-KR" altLang="en-US" dirty="0"/>
                <a:t>식단표</a:t>
              </a:r>
              <a:r>
                <a:rPr lang="en-US" altLang="ko-KR" dirty="0"/>
                <a:t>&gt;</a:t>
              </a:r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226850-1637-433E-AA70-0AC6A9443C71}"/>
              </a:ext>
            </a:extLst>
          </p:cNvPr>
          <p:cNvSpPr/>
          <p:nvPr/>
        </p:nvSpPr>
        <p:spPr>
          <a:xfrm>
            <a:off x="10642457" y="368509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06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6F24C9-1EB1-40B8-8FD1-93690E903A6A}"/>
              </a:ext>
            </a:extLst>
          </p:cNvPr>
          <p:cNvSpPr/>
          <p:nvPr/>
        </p:nvSpPr>
        <p:spPr>
          <a:xfrm>
            <a:off x="11269955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07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01094F-631C-4426-9F40-5A57C7454D6F}"/>
              </a:ext>
            </a:extLst>
          </p:cNvPr>
          <p:cNvSpPr/>
          <p:nvPr/>
        </p:nvSpPr>
        <p:spPr>
          <a:xfrm>
            <a:off x="10020179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05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4D044D9-BDAC-468C-8CFE-D42A3A76E12F}"/>
              </a:ext>
            </a:extLst>
          </p:cNvPr>
          <p:cNvSpPr/>
          <p:nvPr/>
        </p:nvSpPr>
        <p:spPr>
          <a:xfrm>
            <a:off x="8197721" y="377474"/>
            <a:ext cx="360040" cy="360040"/>
          </a:xfrm>
          <a:prstGeom prst="rect">
            <a:avLst/>
          </a:prstGeom>
          <a:solidFill>
            <a:srgbClr val="96A2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02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5BEA2F-CB8B-4EA6-9A2E-FF00CDF95762}"/>
              </a:ext>
            </a:extLst>
          </p:cNvPr>
          <p:cNvSpPr/>
          <p:nvPr/>
        </p:nvSpPr>
        <p:spPr>
          <a:xfrm>
            <a:off x="8825219" y="369309"/>
            <a:ext cx="360040" cy="360040"/>
          </a:xfrm>
          <a:prstGeom prst="rect">
            <a:avLst/>
          </a:prstGeom>
          <a:solidFill>
            <a:srgbClr val="4B63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03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8CB0870-F2D2-42CF-A665-4096541B1943}"/>
              </a:ext>
            </a:extLst>
          </p:cNvPr>
          <p:cNvSpPr/>
          <p:nvPr/>
        </p:nvSpPr>
        <p:spPr>
          <a:xfrm>
            <a:off x="7575443" y="377474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01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8607F40-224F-4940-B7C4-1A2B2EDF2324}"/>
              </a:ext>
            </a:extLst>
          </p:cNvPr>
          <p:cNvSpPr/>
          <p:nvPr/>
        </p:nvSpPr>
        <p:spPr>
          <a:xfrm>
            <a:off x="9402056" y="368509"/>
            <a:ext cx="360040" cy="360040"/>
          </a:xfrm>
          <a:prstGeom prst="rect">
            <a:avLst/>
          </a:prstGeom>
          <a:solidFill>
            <a:srgbClr val="4B6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>
                <a:ln>
                  <a:solidFill>
                    <a:schemeClr val="bg1">
                      <a:alpha val="30000"/>
                    </a:schemeClr>
                  </a:solidFill>
                </a:ln>
                <a:latin typeface="나눔고딕" pitchFamily="50" charset="-127"/>
                <a:ea typeface="나눔고딕" pitchFamily="50" charset="-127"/>
              </a:rPr>
              <a:t>04</a:t>
            </a:r>
            <a:endParaRPr lang="ko-KR" altLang="en-US" sz="1100" b="1" dirty="0">
              <a:ln>
                <a:solidFill>
                  <a:schemeClr val="bg1">
                    <a:alpha val="30000"/>
                  </a:schemeClr>
                </a:solidFill>
              </a:ln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063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CA9EF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1337</Words>
  <Application>Microsoft Office PowerPoint</Application>
  <PresentationFormat>와이드스크린</PresentationFormat>
  <Paragraphs>592</Paragraphs>
  <Slides>35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50" baseType="lpstr">
      <vt:lpstr>Lato</vt:lpstr>
      <vt:lpstr>Montserrat</vt:lpstr>
      <vt:lpstr>Montserrat Black</vt:lpstr>
      <vt:lpstr>Montserrat Medium</vt:lpstr>
      <vt:lpstr>Poppins SemiBold</vt:lpstr>
      <vt:lpstr>Raleway</vt:lpstr>
      <vt:lpstr>굴림</vt:lpstr>
      <vt:lpstr>나눔고딕</vt:lpstr>
      <vt:lpstr>나눔고딕 ExtraBold</vt:lpstr>
      <vt:lpstr>맑은 고딕</vt:lpstr>
      <vt:lpstr>양재와당체M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ALHAMDULILLAH</dc:creator>
  <cp:lastModifiedBy>minwoo lee</cp:lastModifiedBy>
  <cp:revision>110</cp:revision>
  <dcterms:created xsi:type="dcterms:W3CDTF">2020-02-20T12:23:57Z</dcterms:created>
  <dcterms:modified xsi:type="dcterms:W3CDTF">2020-06-25T16:33:50Z</dcterms:modified>
</cp:coreProperties>
</file>